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8229600" cx="14630400"/>
  <p:notesSz cx="8229600" cy="14630400"/>
  <p:embeddedFontLst>
    <p:embeddedFont>
      <p:font typeface="Roboto"/>
      <p:regular r:id="rId32"/>
      <p:bold r:id="rId33"/>
      <p:italic r:id="rId34"/>
      <p:boldItalic r:id="rId35"/>
    </p:embeddedFont>
    <p:embeddedFont>
      <p:font typeface="Montserrat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0" roundtripDataSignature="AMtx7mi+uzfL7Y1ZLQYE5QgZKWCSbDh0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Roboto-bold.fntdata"/><Relationship Id="rId10" Type="http://schemas.openxmlformats.org/officeDocument/2006/relationships/slide" Target="slides/slide6.xml"/><Relationship Id="rId32" Type="http://schemas.openxmlformats.org/officeDocument/2006/relationships/font" Target="fonts/Roboto-regular.fntdata"/><Relationship Id="rId13" Type="http://schemas.openxmlformats.org/officeDocument/2006/relationships/slide" Target="slides/slide9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8.xml"/><Relationship Id="rId34" Type="http://schemas.openxmlformats.org/officeDocument/2006/relationships/font" Target="fonts/Roboto-italic.fntdata"/><Relationship Id="rId15" Type="http://schemas.openxmlformats.org/officeDocument/2006/relationships/slide" Target="slides/slide11.xml"/><Relationship Id="rId37" Type="http://schemas.openxmlformats.org/officeDocument/2006/relationships/font" Target="fonts/Montserrat-bold.fntdata"/><Relationship Id="rId14" Type="http://schemas.openxmlformats.org/officeDocument/2006/relationships/slide" Target="slides/slide10.xml"/><Relationship Id="rId36" Type="http://schemas.openxmlformats.org/officeDocument/2006/relationships/font" Target="fonts/Montserrat-regular.fntdata"/><Relationship Id="rId17" Type="http://schemas.openxmlformats.org/officeDocument/2006/relationships/slide" Target="slides/slide13.xml"/><Relationship Id="rId39" Type="http://schemas.openxmlformats.org/officeDocument/2006/relationships/font" Target="fonts/Montserrat-boldItalic.fntdata"/><Relationship Id="rId16" Type="http://schemas.openxmlformats.org/officeDocument/2006/relationships/slide" Target="slides/slide12.xml"/><Relationship Id="rId38" Type="http://schemas.openxmlformats.org/officeDocument/2006/relationships/font" Target="fonts/Montserrat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6" name="Google Shape;176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c4d32da380_0_3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1" name="Google Shape;191;g2c4d32da380_0_3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g2c4d32da380_0_3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2" name="Google Shape;202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1" name="Google Shape;221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c4d32da380_0_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7" name="Google Shape;247;g2c4d32da380_0_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2c4d32da380_0_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8" name="Google Shape;258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c4d32da380_8_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0" name="Google Shape;270;g2c4d32da380_8_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g2c4d32da380_8_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c4d32da380_3_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3" name="Google Shape;283;g2c4d32da380_3_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g2c4d32da380_3_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c4d32da380_3_2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6" name="Google Shape;296;g2c4d32da380_3_2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g2c4d32da380_3_2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9" name="Google Shape;309;p1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1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2c4d32da380_4_1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g2c4d32da380_4_1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g2c4d32da380_4_1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c4d32da380_12_1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8" name="Google Shape;328;g2c4d32da380_12_1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g2c4d32da380_12_1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c4d32da380_1_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1" name="Google Shape;341;g2c4d32da380_1_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g2c4d32da380_1_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6" name="Google Shape;356;p1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1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9" name="Google Shape;369;p1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0" name="Google Shape;390;p1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c4d32da380_9_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3" name="Google Shape;403;g2c4d32da380_9_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g2c4d32da380_9_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c4d32da380_9_2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4" name="Google Shape;414;g2c4d32da380_9_2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g2c4d32da380_9_2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5" name="Google Shape;425;p1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1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2c4d32da380_4_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" name="Google Shape;49;g2c4d32da380_4_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g2c4d32da380_4_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" name="Google Shape;78;p1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c4d32da380_4_2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" name="Google Shape;94;g2c4d32da380_4_2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g2c4d32da380_4_2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c4d32da380_4_3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1" name="Google Shape;111;g2c4d32da380_4_3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g2c4d32da380_4_3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5" name="Google Shape;135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8" name="Google Shape;148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9" name="Google Shape;159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jpg"/><Relationship Id="rId4" Type="http://schemas.openxmlformats.org/officeDocument/2006/relationships/image" Target="../media/image8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Relationship Id="rId4" Type="http://schemas.openxmlformats.org/officeDocument/2006/relationships/image" Target="../media/image1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Relationship Id="rId4" Type="http://schemas.openxmlformats.org/officeDocument/2006/relationships/image" Target="../media/image1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15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3.png"/><Relationship Id="rId8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" name="Google Shape;1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4" name="Google Shape;1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/>
          <p:nvPr/>
        </p:nvSpPr>
        <p:spPr>
          <a:xfrm>
            <a:off x="833199" y="2851309"/>
            <a:ext cx="6665952" cy="833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9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49"/>
              <a:buFont typeface="Roboto"/>
              <a:buNone/>
            </a:pPr>
            <a:r>
              <a:rPr b="1" lang="en-US" sz="524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Escape from the club</a:t>
            </a:r>
            <a:endParaRPr b="1" sz="524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"/>
          <p:cNvSpPr/>
          <p:nvPr/>
        </p:nvSpPr>
        <p:spPr>
          <a:xfrm>
            <a:off x="833199" y="4017764"/>
            <a:ext cx="7477601" cy="7108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Birovits Bence, Lázár Boldizsár, Kovács Ádám, Szomor Levente Péter, Nagy-Erdei Móric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"/>
          <p:cNvSpPr/>
          <p:nvPr/>
        </p:nvSpPr>
        <p:spPr>
          <a:xfrm>
            <a:off x="922496" y="5083016"/>
            <a:ext cx="176689" cy="146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2"/>
              <a:buFont typeface="Calibri"/>
              <a:buNone/>
            </a:pPr>
            <a:r>
              <a:t/>
            </a:r>
            <a:endParaRPr sz="115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9" name="Google Shape;17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"/>
          <p:cNvSpPr/>
          <p:nvPr/>
        </p:nvSpPr>
        <p:spPr>
          <a:xfrm>
            <a:off x="1986168" y="1201872"/>
            <a:ext cx="55551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Roboto"/>
              <a:buNone/>
            </a:pPr>
            <a:r>
              <a:rPr b="1" lang="en-US" sz="437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Szereplők:</a:t>
            </a:r>
            <a:endParaRPr b="1"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3"/>
          <p:cNvSpPr/>
          <p:nvPr/>
        </p:nvSpPr>
        <p:spPr>
          <a:xfrm>
            <a:off x="2393394" y="2327611"/>
            <a:ext cx="101991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Char char="•"/>
            </a:pPr>
            <a:r>
              <a:rPr b="1"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Játékos:</a:t>
            </a: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Egyedi karakter, amivel játszol.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3"/>
          <p:cNvSpPr/>
          <p:nvPr/>
        </p:nvSpPr>
        <p:spPr>
          <a:xfrm>
            <a:off x="2393444" y="2790343"/>
            <a:ext cx="101991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Char char="•"/>
            </a:pPr>
            <a:r>
              <a:rPr b="1"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Ellenségek: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3"/>
          <p:cNvSpPr/>
          <p:nvPr/>
        </p:nvSpPr>
        <p:spPr>
          <a:xfrm>
            <a:off x="2748915" y="3460576"/>
            <a:ext cx="9843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685800" marR="0" rtl="0" algn="l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Char char="•"/>
            </a:pPr>
            <a:r>
              <a:rPr b="1"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Gyenge</a:t>
            </a:r>
            <a:r>
              <a:rPr b="1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terrorista:</a:t>
            </a: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1 életponttal rend</a:t>
            </a: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elkezik. 1 életpontot sebez.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3"/>
          <p:cNvSpPr/>
          <p:nvPr/>
        </p:nvSpPr>
        <p:spPr>
          <a:xfrm>
            <a:off x="2748865" y="3974983"/>
            <a:ext cx="9843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685800" marR="0" rtl="0" algn="l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Char char="•"/>
            </a:pPr>
            <a:r>
              <a:rPr b="1"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Közepes</a:t>
            </a:r>
            <a:r>
              <a:rPr b="1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terrorista:</a:t>
            </a: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1 életponttal rendelkezik. 1 életpontot sebez.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3"/>
          <p:cNvSpPr/>
          <p:nvPr/>
        </p:nvSpPr>
        <p:spPr>
          <a:xfrm>
            <a:off x="2748915" y="4865491"/>
            <a:ext cx="9843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685800" marR="0" rtl="0" algn="l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Char char="•"/>
            </a:pPr>
            <a:r>
              <a:rPr b="1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Főellenség:</a:t>
            </a: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3 életponttal rendelkezik. 3 életpontot sebez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3"/>
          <p:cNvSpPr/>
          <p:nvPr/>
        </p:nvSpPr>
        <p:spPr>
          <a:xfrm>
            <a:off x="2748865" y="4374871"/>
            <a:ext cx="9843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685800" marR="0" rtl="0" algn="l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Char char="•"/>
            </a:pPr>
            <a:r>
              <a:rPr b="1"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Erős terrorista: </a:t>
            </a: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2 életponttal rendelkezik. 2 életpontot sebez.</a:t>
            </a:r>
            <a:endParaRPr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3"/>
          <p:cNvSpPr txBox="1"/>
          <p:nvPr/>
        </p:nvSpPr>
        <p:spPr>
          <a:xfrm>
            <a:off x="13810075" y="7535100"/>
            <a:ext cx="8202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lt1"/>
                </a:solidFill>
              </a:rPr>
              <a:t>LB</a:t>
            </a:r>
            <a:endParaRPr b="1" sz="3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4" name="Google Shape;194;g2c4d32da380_0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2c4d32da380_0_3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96" name="Google Shape;196;g2c4d32da380_0_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57425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2c4d32da380_0_38"/>
          <p:cNvSpPr/>
          <p:nvPr/>
        </p:nvSpPr>
        <p:spPr>
          <a:xfrm>
            <a:off x="784300" y="2267975"/>
            <a:ext cx="7477500" cy="48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 játék felépítése:</a:t>
            </a:r>
            <a:endParaRPr b="1"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 Játék megnyílik, majd a játék történet megjelenik, ezt elolvashatja a játékos, eközben megjelenik az indítás Gomb. Amint megnyomja a játékos, elindul a játék. A játéktér elemei részletesen: Játékos, Mátrix pálya, ajtók, side questek, fegyverek, itemek. 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 játék folyamata:</a:t>
            </a:r>
            <a:endParaRPr b="1"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 játékos végigmegy a pályán, megküzd az őrökkel, terroristákkal. Egy szintnek akkor lesz vége, hogy ha a játékos kimegy az ajtón, ezt követően a következő szinten nehezebb küldetése, erősebb ellenfele lesz. Miután elér a játékos az utolsó szintre, ki kell szabadítania a túszokat az utolsó szobából. Ahhoz, hogy kiszabadítsa a túszokat le kell győznie a terroristák vezetőjét. El kell vinnie a túszokat a kijárathoz mindeközben meg kell küzdenie még egy pár őrrel.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t/>
            </a:r>
            <a:endParaRPr sz="1750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g2c4d32da380_0_38"/>
          <p:cNvSpPr/>
          <p:nvPr/>
        </p:nvSpPr>
        <p:spPr>
          <a:xfrm>
            <a:off x="784300" y="883350"/>
            <a:ext cx="79377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Roboto"/>
              <a:buNone/>
            </a:pPr>
            <a:r>
              <a:rPr b="1" lang="en-US" sz="437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játék felépítése, menete:</a:t>
            </a:r>
            <a:endParaRPr b="1"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g2c4d32da380_0_38"/>
          <p:cNvSpPr txBox="1"/>
          <p:nvPr/>
        </p:nvSpPr>
        <p:spPr>
          <a:xfrm>
            <a:off x="13810075" y="7535100"/>
            <a:ext cx="8202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lt1"/>
                </a:solidFill>
              </a:rPr>
              <a:t>LB</a:t>
            </a:r>
            <a:endParaRPr b="1" sz="3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5" name="Google Shape;20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07" name="Google Shape;20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4630400" cy="277749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"/>
          <p:cNvSpPr/>
          <p:nvPr/>
        </p:nvSpPr>
        <p:spPr>
          <a:xfrm>
            <a:off x="2037993" y="3808928"/>
            <a:ext cx="5554980" cy="6943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Roboto"/>
              <a:buNone/>
            </a:pPr>
            <a:r>
              <a:rPr b="1" lang="en-US" sz="437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Tárgyak:</a:t>
            </a:r>
            <a:endParaRPr b="1"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4"/>
          <p:cNvSpPr/>
          <p:nvPr/>
        </p:nvSpPr>
        <p:spPr>
          <a:xfrm>
            <a:off x="2037993" y="4836557"/>
            <a:ext cx="3370064" cy="2361605"/>
          </a:xfrm>
          <a:prstGeom prst="roundRect">
            <a:avLst>
              <a:gd fmla="val 4234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4"/>
          <p:cNvSpPr/>
          <p:nvPr/>
        </p:nvSpPr>
        <p:spPr>
          <a:xfrm>
            <a:off x="2267783" y="4978648"/>
            <a:ext cx="27774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187"/>
              <a:buFont typeface="Roboto"/>
              <a:buNone/>
            </a:pPr>
            <a:r>
              <a:rPr lang="en-US" sz="2187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Fegyverek:</a:t>
            </a:r>
            <a:endParaRPr sz="2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4"/>
          <p:cNvSpPr/>
          <p:nvPr/>
        </p:nvSpPr>
        <p:spPr>
          <a:xfrm>
            <a:off x="2267783" y="5459090"/>
            <a:ext cx="2910600" cy="14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Törött vodkásüveg, fémcső, kispisztoly (ellenfelektől szerezhető). Automata gépfegyver (főellenségtől).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4"/>
          <p:cNvSpPr/>
          <p:nvPr/>
        </p:nvSpPr>
        <p:spPr>
          <a:xfrm>
            <a:off x="5630228" y="4836557"/>
            <a:ext cx="3370064" cy="2361605"/>
          </a:xfrm>
          <a:prstGeom prst="roundRect">
            <a:avLst>
              <a:gd fmla="val 4234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4"/>
          <p:cNvSpPr/>
          <p:nvPr/>
        </p:nvSpPr>
        <p:spPr>
          <a:xfrm>
            <a:off x="5859968" y="4978611"/>
            <a:ext cx="27774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187"/>
              <a:buFont typeface="Roboto"/>
              <a:buNone/>
            </a:pPr>
            <a:r>
              <a:rPr lang="en-US" sz="2187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Gyógyító eszközök:</a:t>
            </a:r>
            <a:endParaRPr sz="2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4"/>
          <p:cNvSpPr/>
          <p:nvPr/>
        </p:nvSpPr>
        <p:spPr>
          <a:xfrm>
            <a:off x="5860005" y="5459090"/>
            <a:ext cx="29106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Kötszer, koktél, fájdalomcsillapító, joint.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4"/>
          <p:cNvSpPr/>
          <p:nvPr/>
        </p:nvSpPr>
        <p:spPr>
          <a:xfrm>
            <a:off x="9222462" y="4836557"/>
            <a:ext cx="3370064" cy="2361605"/>
          </a:xfrm>
          <a:prstGeom prst="roundRect">
            <a:avLst>
              <a:gd fmla="val 4234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4"/>
          <p:cNvSpPr/>
          <p:nvPr/>
        </p:nvSpPr>
        <p:spPr>
          <a:xfrm>
            <a:off x="9452178" y="4978561"/>
            <a:ext cx="27774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187"/>
              <a:buFont typeface="Roboto"/>
              <a:buNone/>
            </a:pPr>
            <a:r>
              <a:rPr lang="en-US" sz="2187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Extrák (segítségek):</a:t>
            </a:r>
            <a:endParaRPr sz="2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4"/>
          <p:cNvSpPr/>
          <p:nvPr/>
        </p:nvSpPr>
        <p:spPr>
          <a:xfrm>
            <a:off x="9452153" y="5459090"/>
            <a:ext cx="2910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Lockpick, golyóálló mellény.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4"/>
          <p:cNvSpPr txBox="1"/>
          <p:nvPr/>
        </p:nvSpPr>
        <p:spPr>
          <a:xfrm>
            <a:off x="13810075" y="7535100"/>
            <a:ext cx="8202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lt1"/>
                </a:solidFill>
              </a:rPr>
              <a:t>LB</a:t>
            </a:r>
            <a:endParaRPr b="1" sz="3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4" name="Google Shape;22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5"/>
          <p:cNvSpPr/>
          <p:nvPr/>
        </p:nvSpPr>
        <p:spPr>
          <a:xfrm>
            <a:off x="0" y="-2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5"/>
          <p:cNvSpPr/>
          <p:nvPr/>
        </p:nvSpPr>
        <p:spPr>
          <a:xfrm>
            <a:off x="1904399" y="1188448"/>
            <a:ext cx="45621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3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91"/>
              <a:buFont typeface="Roboto"/>
              <a:buNone/>
            </a:pPr>
            <a:r>
              <a:rPr b="1" lang="en-US" sz="3591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játék felépítése:</a:t>
            </a:r>
            <a:endParaRPr b="1" sz="3591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7" name="Google Shape;227;p5"/>
          <p:cNvGrpSpPr/>
          <p:nvPr/>
        </p:nvGrpSpPr>
        <p:grpSpPr>
          <a:xfrm>
            <a:off x="544687" y="2400240"/>
            <a:ext cx="8668226" cy="4689517"/>
            <a:chOff x="2981087" y="2303740"/>
            <a:chExt cx="8668226" cy="4689517"/>
          </a:xfrm>
        </p:grpSpPr>
        <p:sp>
          <p:nvSpPr>
            <p:cNvPr id="228" name="Google Shape;228;p5"/>
            <p:cNvSpPr/>
            <p:nvPr/>
          </p:nvSpPr>
          <p:spPr>
            <a:xfrm>
              <a:off x="2981087" y="2303740"/>
              <a:ext cx="4197191" cy="5474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4311"/>
                <a:buFont typeface="Roboto"/>
                <a:buNone/>
              </a:pPr>
              <a:r>
                <a:rPr b="1" lang="en-US" sz="4311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431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2981087" y="3079194"/>
              <a:ext cx="4197191" cy="2919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9986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1437"/>
                <a:buFont typeface="Roboto"/>
                <a:buNone/>
              </a:pPr>
              <a:r>
                <a:rPr lang="en-US" sz="143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Játékos</a:t>
              </a:r>
              <a:endParaRPr sz="143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7452003" y="2303740"/>
              <a:ext cx="4197310" cy="5474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4311"/>
                <a:buFont typeface="Roboto"/>
                <a:buNone/>
              </a:pPr>
              <a:r>
                <a:rPr b="1" lang="en-US" sz="4311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431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7452003" y="3079194"/>
              <a:ext cx="4197310" cy="2919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9986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1437"/>
                <a:buFont typeface="Roboto"/>
                <a:buNone/>
              </a:pPr>
              <a:r>
                <a:rPr lang="en-US" sz="143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Mátrix Pálya</a:t>
              </a:r>
              <a:endParaRPr sz="143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2981087" y="4009787"/>
              <a:ext cx="4197191" cy="5474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4311"/>
                <a:buFont typeface="Roboto"/>
                <a:buNone/>
              </a:pPr>
              <a:r>
                <a:rPr b="1" lang="en-US" sz="4311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431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2981087" y="4785241"/>
              <a:ext cx="4197191" cy="2919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9986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1437"/>
                <a:buFont typeface="Roboto"/>
                <a:buNone/>
              </a:pPr>
              <a:r>
                <a:rPr lang="en-US" sz="143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Pálya Elemek</a:t>
              </a:r>
              <a:endParaRPr sz="143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7452003" y="4009787"/>
              <a:ext cx="4197310" cy="5474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4311"/>
                <a:buFont typeface="Roboto"/>
                <a:buNone/>
              </a:pPr>
              <a:r>
                <a:rPr b="1" lang="en-US" sz="4311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sz="431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7452003" y="4785241"/>
              <a:ext cx="4197310" cy="2919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9986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1437"/>
                <a:buFont typeface="Roboto"/>
                <a:buNone/>
              </a:pPr>
              <a:r>
                <a:rPr lang="en-US" sz="143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Ellenségek</a:t>
              </a:r>
              <a:endParaRPr sz="143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4268946" y="5633920"/>
              <a:ext cx="6366113" cy="13593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9986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1437"/>
                <a:buFont typeface="Roboto"/>
                <a:buNone/>
              </a:pPr>
              <a:r>
                <a:rPr lang="en-US" sz="143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1. Játékos </a:t>
              </a:r>
              <a:endParaRPr sz="1437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59986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1437"/>
                <a:buFont typeface="Roboto"/>
                <a:buNone/>
              </a:pPr>
              <a:r>
                <a:rPr lang="en-US" sz="143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2. Mátrix Pálya </a:t>
              </a:r>
              <a:endParaRPr sz="1437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59986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1437"/>
                <a:buFont typeface="Roboto"/>
                <a:buNone/>
              </a:pPr>
              <a:r>
                <a:rPr lang="en-US" sz="143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3. Pálya Elemek: Ajtók, mellékküldetések, fegyverek, tárgyak. </a:t>
              </a:r>
              <a:endParaRPr sz="1437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59986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1437"/>
                <a:buFont typeface="Roboto"/>
                <a:buNone/>
              </a:pPr>
              <a:r>
                <a:rPr lang="en-US" sz="143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4. Ellenségek: Véletlenszerűen jelennek meg, általában két darab egy szobában.</a:t>
              </a:r>
              <a:endParaRPr sz="143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7" name="Google Shape;237;p5"/>
          <p:cNvGrpSpPr/>
          <p:nvPr/>
        </p:nvGrpSpPr>
        <p:grpSpPr>
          <a:xfrm>
            <a:off x="9030047" y="3261281"/>
            <a:ext cx="8668226" cy="2431613"/>
            <a:chOff x="840422" y="2898994"/>
            <a:chExt cx="8668226" cy="2431613"/>
          </a:xfrm>
        </p:grpSpPr>
        <p:sp>
          <p:nvSpPr>
            <p:cNvPr id="238" name="Google Shape;238;p5"/>
            <p:cNvSpPr/>
            <p:nvPr/>
          </p:nvSpPr>
          <p:spPr>
            <a:xfrm>
              <a:off x="840422" y="2898994"/>
              <a:ext cx="8668200" cy="29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9986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1437"/>
                <a:buFont typeface="Roboto"/>
                <a:buNone/>
              </a:pPr>
              <a:r>
                <a:rPr b="1" lang="en-US" sz="143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Pálya jelölések:</a:t>
              </a:r>
              <a:endParaRPr b="1" sz="1437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59986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37"/>
                <a:buFont typeface="Calibri"/>
                <a:buNone/>
              </a:pPr>
              <a:r>
                <a:t/>
              </a:r>
              <a:endParaRPr sz="143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1132363" y="3396199"/>
              <a:ext cx="8376285" cy="3284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342900" lvl="0" marL="342900" marR="0" rtl="0" algn="l">
                <a:lnSpc>
                  <a:spcPct val="17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1437"/>
                <a:buFont typeface="Roboto"/>
                <a:buChar char="•"/>
              </a:pPr>
              <a:r>
                <a:rPr b="1" lang="en-US" sz="143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"</a:t>
              </a:r>
              <a:r>
                <a:rPr b="1" lang="en-US" sz="143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P</a:t>
              </a:r>
              <a:r>
                <a:rPr b="1" lang="en-US" sz="143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":</a:t>
              </a:r>
              <a:r>
                <a:rPr lang="en-US" sz="143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b="1" lang="en-US" sz="143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Játékos</a:t>
              </a:r>
              <a:r>
                <a:rPr lang="en-US" sz="143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143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1132363" y="3797678"/>
              <a:ext cx="8376285" cy="3284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342900" lvl="0" marL="342900" marR="0" rtl="0" algn="l">
                <a:lnSpc>
                  <a:spcPct val="17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1437"/>
                <a:buFont typeface="Roboto"/>
                <a:buChar char="•"/>
              </a:pPr>
              <a:r>
                <a:rPr b="1" lang="en-US" sz="143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"</a:t>
              </a:r>
              <a:r>
                <a:rPr b="1" lang="en-US" sz="143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T</a:t>
              </a:r>
              <a:r>
                <a:rPr b="1" lang="en-US" sz="143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":</a:t>
              </a:r>
              <a:r>
                <a:rPr lang="en-US" sz="143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b="1" lang="en-US" sz="143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Tárgyak</a:t>
              </a:r>
              <a:r>
                <a:rPr lang="en-US" sz="143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143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1132366" y="4199150"/>
              <a:ext cx="2064000" cy="32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342900" lvl="0" marL="342900" marR="0" rtl="0" algn="l">
                <a:lnSpc>
                  <a:spcPct val="17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1437"/>
                <a:buFont typeface="Roboto"/>
                <a:buChar char="•"/>
              </a:pPr>
              <a:r>
                <a:rPr b="1" lang="en-US" sz="143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"E":</a:t>
              </a:r>
              <a:r>
                <a:rPr lang="en-US" sz="143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b="1" lang="en-US" sz="143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Ellenségek</a:t>
              </a:r>
              <a:r>
                <a:rPr lang="en-US" sz="143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143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1132363" y="4600635"/>
              <a:ext cx="8376285" cy="3284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342900" lvl="0" marL="342900" marR="0" rtl="0" algn="l">
                <a:lnSpc>
                  <a:spcPct val="17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1437"/>
                <a:buFont typeface="Roboto"/>
                <a:buChar char="•"/>
              </a:pPr>
              <a:r>
                <a:rPr b="1" lang="en-US" sz="143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"X":</a:t>
              </a:r>
              <a:r>
                <a:rPr lang="en-US" sz="143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b="1" lang="en-US" sz="143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Pálya falai</a:t>
              </a:r>
              <a:r>
                <a:rPr lang="en-US" sz="143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143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1132363" y="5002114"/>
              <a:ext cx="8376285" cy="3284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342900" lvl="0" marL="342900" marR="0" rtl="0" algn="l">
                <a:lnSpc>
                  <a:spcPct val="17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1437"/>
                <a:buFont typeface="Roboto"/>
                <a:buChar char="•"/>
              </a:pPr>
              <a:r>
                <a:rPr b="1" lang="en-US" sz="143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".":</a:t>
              </a:r>
              <a:r>
                <a:rPr lang="en-US" sz="143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b="1" lang="en-US" sz="143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Szabad mezők</a:t>
              </a:r>
              <a:r>
                <a:rPr lang="en-US" sz="143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143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4" name="Google Shape;244;p5"/>
          <p:cNvSpPr txBox="1"/>
          <p:nvPr/>
        </p:nvSpPr>
        <p:spPr>
          <a:xfrm>
            <a:off x="13810075" y="7535100"/>
            <a:ext cx="8202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lt1"/>
                </a:solidFill>
              </a:rPr>
              <a:t>LB</a:t>
            </a:r>
            <a:endParaRPr b="1" sz="3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0" name="Google Shape;250;g2c4d32da380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2c4d32da380_0_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2c4d32da380_0_1"/>
          <p:cNvSpPr/>
          <p:nvPr/>
        </p:nvSpPr>
        <p:spPr>
          <a:xfrm>
            <a:off x="1794775" y="2727600"/>
            <a:ext cx="9817500" cy="48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Az első lépés az volt, hogy létrehoztam egy projekt repository-t, ahol a projektünk forráskódját tároljuk. Ennek a repository-nak a segítségével könnyen együtt tudunk dolgozni, nyomon követni a változásokat. A Trello munkateret is én hoztam létre, ahol strukturáltan tudjuk kezelni és követni a feladatokat. Itt felvettünk minden fontos lépést és feladatot, és együtt dolgozunk azokon, hogy hatékonyan haladjunk előre a projektben. A Trello nagyszerű eszköz arra, hogy átláthatóvá tegyük a feladatokat és könnyen kövessük az előrehaladást.</a:t>
            </a:r>
            <a:endParaRPr sz="220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Emellett segédkeztem a Mátrix pálya kialakításában, ami egy fontos része a projektünknek.</a:t>
            </a:r>
            <a:endParaRPr sz="170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Jelenleg főként a Térkép-Mozgás programozásán dolgozom Bencével. Ez egy izgalmas része a projektnek, ahol a térkép és a mozgás összekapcsolása a fő feladatunk. Nagyon lelkes vagyok a fejlesztés folytatása iránt, és bízom benne, hogy hamarosan újabb eredményeket érünk el ezen a területen.</a:t>
            </a:r>
            <a:endParaRPr sz="170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6015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29"/>
              <a:buFont typeface="Roboto"/>
              <a:buNone/>
            </a:pPr>
            <a:r>
              <a:t/>
            </a:r>
            <a:endParaRPr sz="1729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g2c4d32da380_0_1"/>
          <p:cNvSpPr txBox="1"/>
          <p:nvPr/>
        </p:nvSpPr>
        <p:spPr>
          <a:xfrm>
            <a:off x="13810075" y="7535100"/>
            <a:ext cx="8202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lt1"/>
                </a:solidFill>
              </a:rPr>
              <a:t>LB</a:t>
            </a:r>
            <a:endParaRPr b="1" sz="3700">
              <a:solidFill>
                <a:schemeClr val="lt1"/>
              </a:solidFill>
            </a:endParaRPr>
          </a:p>
        </p:txBody>
      </p:sp>
      <p:sp>
        <p:nvSpPr>
          <p:cNvPr id="254" name="Google Shape;254;g2c4d32da380_0_1"/>
          <p:cNvSpPr/>
          <p:nvPr/>
        </p:nvSpPr>
        <p:spPr>
          <a:xfrm>
            <a:off x="1794775" y="922900"/>
            <a:ext cx="40113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26"/>
              <a:buFont typeface="Roboto"/>
              <a:buNone/>
            </a:pPr>
            <a:r>
              <a:rPr b="1" lang="en-US" sz="432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Lázár Boldizsár</a:t>
            </a:r>
            <a:endParaRPr b="1" sz="432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g2c4d32da380_0_1"/>
          <p:cNvSpPr/>
          <p:nvPr/>
        </p:nvSpPr>
        <p:spPr>
          <a:xfrm>
            <a:off x="1794775" y="2040900"/>
            <a:ext cx="83529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26"/>
              <a:buFont typeface="Roboto"/>
              <a:buNone/>
            </a:pPr>
            <a:r>
              <a:rPr b="1" lang="en-US" sz="172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Beszélnék most arról, hogy mit tettem hozzá a csapatmunka haladáshoz.</a:t>
            </a:r>
            <a:endParaRPr b="1" sz="1726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1" name="Google Shape;26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7"/>
          <p:cNvSpPr/>
          <p:nvPr/>
        </p:nvSpPr>
        <p:spPr>
          <a:xfrm>
            <a:off x="-75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óóóó</a:t>
            </a:r>
            <a:endParaRPr/>
          </a:p>
        </p:txBody>
      </p:sp>
      <p:sp>
        <p:nvSpPr>
          <p:cNvPr id="263" name="Google Shape;263;p7"/>
          <p:cNvSpPr/>
          <p:nvPr/>
        </p:nvSpPr>
        <p:spPr>
          <a:xfrm>
            <a:off x="8281450" y="975050"/>
            <a:ext cx="5661900" cy="15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Roboto"/>
              <a:buNone/>
            </a:pPr>
            <a:r>
              <a:rPr b="1" lang="en-US" sz="437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Bővebben</a:t>
            </a:r>
            <a:r>
              <a:rPr b="1" lang="en-US" sz="437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a kész munkáimból:</a:t>
            </a:r>
            <a:endParaRPr b="1"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7"/>
          <p:cNvSpPr/>
          <p:nvPr/>
        </p:nvSpPr>
        <p:spPr>
          <a:xfrm>
            <a:off x="9197875" y="3423150"/>
            <a:ext cx="39603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Roboto"/>
              <a:buNone/>
            </a:pPr>
            <a:r>
              <a:rPr lang="en-US" sz="218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Térkép-Mozgás programozása</a:t>
            </a:r>
            <a:endParaRPr sz="2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7"/>
          <p:cNvSpPr txBox="1"/>
          <p:nvPr/>
        </p:nvSpPr>
        <p:spPr>
          <a:xfrm>
            <a:off x="13810075" y="7535100"/>
            <a:ext cx="8202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lt1"/>
                </a:solidFill>
              </a:rPr>
              <a:t>LB</a:t>
            </a:r>
            <a:endParaRPr b="1" sz="3700">
              <a:solidFill>
                <a:schemeClr val="lt1"/>
              </a:solidFill>
            </a:endParaRPr>
          </a:p>
        </p:txBody>
      </p:sp>
      <p:pic>
        <p:nvPicPr>
          <p:cNvPr id="266" name="Google Shape;26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450" y="139488"/>
            <a:ext cx="7385351" cy="795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7"/>
          <p:cNvSpPr/>
          <p:nvPr/>
        </p:nvSpPr>
        <p:spPr>
          <a:xfrm>
            <a:off x="8423200" y="4419375"/>
            <a:ext cx="5378400" cy="20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Roboto"/>
              <a:buNone/>
            </a:pPr>
            <a:r>
              <a:rPr lang="en-U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 bal oldalon látható hogy a demo kódomban hogyan </a:t>
            </a:r>
            <a:r>
              <a:rPr lang="en-U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oldottam</a:t>
            </a:r>
            <a:r>
              <a:rPr lang="en-U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meg a játékos mozgatását. </a:t>
            </a:r>
            <a:br>
              <a:rPr lang="en-U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3" name="Google Shape;273;g2c4d32da380_8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2c4d32da380_8_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2c4d32da380_8_0"/>
          <p:cNvSpPr/>
          <p:nvPr/>
        </p:nvSpPr>
        <p:spPr>
          <a:xfrm>
            <a:off x="1278775" y="3539248"/>
            <a:ext cx="2873400" cy="11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Roboto"/>
              <a:buNone/>
            </a:pPr>
            <a:r>
              <a:rPr i="1" lang="en-US" sz="288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Pontrendszer kialakítása</a:t>
            </a:r>
            <a:endParaRPr i="1" sz="28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g2c4d32da380_8_0"/>
          <p:cNvSpPr/>
          <p:nvPr/>
        </p:nvSpPr>
        <p:spPr>
          <a:xfrm>
            <a:off x="5165250" y="3539250"/>
            <a:ext cx="4299900" cy="23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288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Mozgás létrehozása, segítés a térképben</a:t>
            </a:r>
            <a:endParaRPr i="1" sz="19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2c4d32da380_8_0"/>
          <p:cNvSpPr/>
          <p:nvPr/>
        </p:nvSpPr>
        <p:spPr>
          <a:xfrm>
            <a:off x="10345925" y="3539250"/>
            <a:ext cx="2710500" cy="16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Roboto"/>
              <a:buNone/>
            </a:pPr>
            <a:r>
              <a:rPr i="1" lang="en-US" sz="288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Badge rendszer kidolgozása</a:t>
            </a:r>
            <a:endParaRPr i="1" sz="28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g2c4d32da380_8_0"/>
          <p:cNvSpPr txBox="1"/>
          <p:nvPr/>
        </p:nvSpPr>
        <p:spPr>
          <a:xfrm>
            <a:off x="13641375" y="7535100"/>
            <a:ext cx="9888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lt1"/>
                </a:solidFill>
              </a:rPr>
              <a:t>BB</a:t>
            </a:r>
            <a:endParaRPr b="1" sz="3700">
              <a:solidFill>
                <a:schemeClr val="lt1"/>
              </a:solidFill>
            </a:endParaRPr>
          </a:p>
        </p:txBody>
      </p:sp>
      <p:sp>
        <p:nvSpPr>
          <p:cNvPr id="279" name="Google Shape;279;g2c4d32da380_8_0"/>
          <p:cNvSpPr txBox="1"/>
          <p:nvPr/>
        </p:nvSpPr>
        <p:spPr>
          <a:xfrm>
            <a:off x="4774800" y="1749200"/>
            <a:ext cx="50808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 u="sng">
                <a:solidFill>
                  <a:schemeClr val="lt1"/>
                </a:solidFill>
              </a:rPr>
              <a:t>Feladataim:</a:t>
            </a:r>
            <a:endParaRPr b="1" sz="3600" u="sng">
              <a:solidFill>
                <a:schemeClr val="lt1"/>
              </a:solidFill>
            </a:endParaRPr>
          </a:p>
        </p:txBody>
      </p:sp>
      <p:sp>
        <p:nvSpPr>
          <p:cNvPr id="280" name="Google Shape;280;g2c4d32da380_8_0"/>
          <p:cNvSpPr/>
          <p:nvPr/>
        </p:nvSpPr>
        <p:spPr>
          <a:xfrm>
            <a:off x="926593" y="351788"/>
            <a:ext cx="55551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Roboto"/>
              <a:buNone/>
            </a:pPr>
            <a:r>
              <a:rPr b="1" lang="en-US" sz="437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Birovits Bence</a:t>
            </a:r>
            <a:endParaRPr b="1"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6" name="Google Shape;286;g2c4d32da380_3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2c4d32da380_3_0"/>
          <p:cNvSpPr/>
          <p:nvPr/>
        </p:nvSpPr>
        <p:spPr>
          <a:xfrm>
            <a:off x="-125" y="0"/>
            <a:ext cx="14630400" cy="8229600"/>
          </a:xfrm>
          <a:prstGeom prst="rect">
            <a:avLst/>
          </a:prstGeom>
          <a:solidFill>
            <a:srgbClr val="000018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88" name="Google Shape;288;g2c4d32da380_3_0"/>
          <p:cNvSpPr/>
          <p:nvPr/>
        </p:nvSpPr>
        <p:spPr>
          <a:xfrm>
            <a:off x="2037993" y="881063"/>
            <a:ext cx="55551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Roboto"/>
              <a:buNone/>
            </a:pPr>
            <a:r>
              <a:t/>
            </a:r>
            <a:endParaRPr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2c4d32da380_3_0"/>
          <p:cNvSpPr txBox="1"/>
          <p:nvPr/>
        </p:nvSpPr>
        <p:spPr>
          <a:xfrm>
            <a:off x="1858000" y="4858450"/>
            <a:ext cx="5915100" cy="25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0525" lvl="0" marL="457200" rtl="0" algn="l"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550"/>
              <a:buFont typeface="Roboto"/>
              <a:buAutoNum type="arabicPeriod"/>
            </a:pPr>
            <a:r>
              <a:rPr b="1" i="1" lang="en-US" sz="25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Felvett tárgy</a:t>
            </a:r>
            <a:r>
              <a:rPr lang="en-US" sz="25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= </a:t>
            </a:r>
            <a:r>
              <a:rPr i="1" lang="en-US" sz="2550" u="sng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1 pont</a:t>
            </a:r>
            <a:endParaRPr i="1" sz="2550" u="sng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90525" lvl="0" marL="457200" rtl="0" algn="l"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550"/>
              <a:buFont typeface="Roboto"/>
              <a:buAutoNum type="arabicPeriod"/>
            </a:pPr>
            <a:r>
              <a:rPr b="1" i="1" lang="en-US" sz="25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Teljesített szoba</a:t>
            </a:r>
            <a:r>
              <a:rPr lang="en-US" sz="25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= </a:t>
            </a:r>
            <a:r>
              <a:rPr i="1" lang="en-US" sz="2550" u="sng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10 pont</a:t>
            </a:r>
            <a:endParaRPr i="1" sz="2550" u="sng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90525" lvl="0" marL="457200" rtl="0" algn="l"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550"/>
              <a:buFont typeface="Roboto"/>
              <a:buAutoNum type="arabicPeriod"/>
            </a:pPr>
            <a:r>
              <a:rPr b="1" i="1" lang="en-US" sz="25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Legyőzött ellenség</a:t>
            </a:r>
            <a:r>
              <a:rPr lang="en-US" sz="25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= </a:t>
            </a:r>
            <a:r>
              <a:rPr i="1" lang="en-US" sz="2550" u="sng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3 pont</a:t>
            </a:r>
            <a:endParaRPr i="1" sz="2550" u="sng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90525" lvl="0" marL="457200" rtl="0" algn="l"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550"/>
              <a:buFont typeface="Roboto"/>
              <a:buAutoNum type="arabicPeriod"/>
            </a:pPr>
            <a:r>
              <a:rPr b="1" i="1" lang="en-US" sz="25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Fő ellenség legyőzése</a:t>
            </a:r>
            <a:r>
              <a:rPr lang="en-US" sz="25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= </a:t>
            </a:r>
            <a:r>
              <a:rPr i="1" lang="en-US" sz="2550" u="sng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50 pont</a:t>
            </a:r>
            <a:endParaRPr i="1" sz="2200" u="sng"/>
          </a:p>
        </p:txBody>
      </p:sp>
      <p:sp>
        <p:nvSpPr>
          <p:cNvPr id="290" name="Google Shape;290;g2c4d32da380_3_0"/>
          <p:cNvSpPr txBox="1"/>
          <p:nvPr/>
        </p:nvSpPr>
        <p:spPr>
          <a:xfrm>
            <a:off x="1209025" y="1749138"/>
            <a:ext cx="12212100" cy="27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 pontrendszert / ranglistát úgy képzeltem el, hogy a játékosok pontokat szerezhetnek a különböző tevékenységekért a játék során. A megszerzett pontokat egy ranglista ként tárolnánk, ami látható lenne a játék képernyőjén is. Az lenne a ranglista legtetején, akinek a legtöbb pontja van.</a:t>
            </a:r>
            <a:endParaRPr sz="2200"/>
          </a:p>
        </p:txBody>
      </p:sp>
      <p:sp>
        <p:nvSpPr>
          <p:cNvPr id="291" name="Google Shape;291;g2c4d32da380_3_0"/>
          <p:cNvSpPr txBox="1"/>
          <p:nvPr/>
        </p:nvSpPr>
        <p:spPr>
          <a:xfrm>
            <a:off x="4457125" y="505550"/>
            <a:ext cx="57159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87"/>
              <a:buFont typeface="Roboto"/>
              <a:buNone/>
            </a:pPr>
            <a:r>
              <a:rPr b="1" lang="en-US" sz="3587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Pontrendszer kialakítása</a:t>
            </a:r>
            <a:endParaRPr b="1" sz="2800" u="sng"/>
          </a:p>
        </p:txBody>
      </p:sp>
      <p:sp>
        <p:nvSpPr>
          <p:cNvPr id="292" name="Google Shape;292;g2c4d32da380_3_0"/>
          <p:cNvSpPr txBox="1"/>
          <p:nvPr/>
        </p:nvSpPr>
        <p:spPr>
          <a:xfrm>
            <a:off x="10561350" y="4858450"/>
            <a:ext cx="2340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BDEE1"/>
                </a:solidFill>
              </a:rPr>
              <a:t>Jack - 350 pont </a:t>
            </a:r>
            <a:endParaRPr sz="1800">
              <a:solidFill>
                <a:srgbClr val="DBDEE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BDEE1"/>
                </a:solidFill>
              </a:rPr>
              <a:t>Emily - 320 pont </a:t>
            </a:r>
            <a:endParaRPr sz="1800">
              <a:solidFill>
                <a:srgbClr val="DBDEE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BDEE1"/>
                </a:solidFill>
              </a:rPr>
              <a:t>David - 290 pont </a:t>
            </a:r>
            <a:endParaRPr sz="1800">
              <a:solidFill>
                <a:srgbClr val="DBDEE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BDEE1"/>
                </a:solidFill>
              </a:rPr>
              <a:t>Sarah - 270 pont</a:t>
            </a:r>
            <a:endParaRPr sz="1800">
              <a:solidFill>
                <a:srgbClr val="DBDEE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-US" sz="1800">
                <a:solidFill>
                  <a:srgbClr val="DBDEE1"/>
                </a:solidFill>
              </a:rPr>
              <a:t>Michael - 250 pont</a:t>
            </a:r>
            <a:endParaRPr sz="2000"/>
          </a:p>
        </p:txBody>
      </p:sp>
      <p:sp>
        <p:nvSpPr>
          <p:cNvPr id="293" name="Google Shape;293;g2c4d32da380_3_0"/>
          <p:cNvSpPr txBox="1"/>
          <p:nvPr/>
        </p:nvSpPr>
        <p:spPr>
          <a:xfrm>
            <a:off x="13641375" y="7535100"/>
            <a:ext cx="9888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lt1"/>
                </a:solidFill>
              </a:rPr>
              <a:t>BB</a:t>
            </a:r>
            <a:endParaRPr b="1" sz="3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9" name="Google Shape;299;g2c4d32da380_3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2c4d32da380_3_25"/>
          <p:cNvSpPr/>
          <p:nvPr/>
        </p:nvSpPr>
        <p:spPr>
          <a:xfrm>
            <a:off x="-125" y="0"/>
            <a:ext cx="14630400" cy="8229600"/>
          </a:xfrm>
          <a:prstGeom prst="rect">
            <a:avLst/>
          </a:prstGeom>
          <a:solidFill>
            <a:srgbClr val="000018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2c4d32da380_3_25"/>
          <p:cNvSpPr/>
          <p:nvPr/>
        </p:nvSpPr>
        <p:spPr>
          <a:xfrm>
            <a:off x="2037993" y="881063"/>
            <a:ext cx="55551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Roboto"/>
              <a:buNone/>
            </a:pPr>
            <a:r>
              <a:t/>
            </a:r>
            <a:endParaRPr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2c4d32da380_3_25"/>
          <p:cNvSpPr txBox="1"/>
          <p:nvPr/>
        </p:nvSpPr>
        <p:spPr>
          <a:xfrm>
            <a:off x="4357525" y="4858450"/>
            <a:ext cx="5915100" cy="25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303" name="Google Shape;303;g2c4d32da380_3_25"/>
          <p:cNvSpPr txBox="1"/>
          <p:nvPr/>
        </p:nvSpPr>
        <p:spPr>
          <a:xfrm>
            <a:off x="1209025" y="1749138"/>
            <a:ext cx="12212100" cy="27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 játékhoz tartozó pálya létrehozása, illetve az azon történő mozgás javítása Boldizsárral.</a:t>
            </a:r>
            <a:endParaRPr sz="2200"/>
          </a:p>
        </p:txBody>
      </p:sp>
      <p:sp>
        <p:nvSpPr>
          <p:cNvPr id="304" name="Google Shape;304;g2c4d32da380_3_25"/>
          <p:cNvSpPr txBox="1"/>
          <p:nvPr/>
        </p:nvSpPr>
        <p:spPr>
          <a:xfrm>
            <a:off x="4639050" y="583175"/>
            <a:ext cx="5352300" cy="9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1" lang="en-US" sz="3587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 Mozgás létrehozása</a:t>
            </a:r>
            <a:endParaRPr b="1" sz="2800" u="sng"/>
          </a:p>
        </p:txBody>
      </p:sp>
      <p:sp>
        <p:nvSpPr>
          <p:cNvPr id="305" name="Google Shape;305;g2c4d32da380_3_25"/>
          <p:cNvSpPr txBox="1"/>
          <p:nvPr/>
        </p:nvSpPr>
        <p:spPr>
          <a:xfrm>
            <a:off x="13641375" y="7535100"/>
            <a:ext cx="9888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lt1"/>
                </a:solidFill>
              </a:rPr>
              <a:t>BB</a:t>
            </a:r>
            <a:endParaRPr b="1" sz="3700">
              <a:solidFill>
                <a:schemeClr val="lt1"/>
              </a:solidFill>
            </a:endParaRPr>
          </a:p>
        </p:txBody>
      </p:sp>
      <p:pic>
        <p:nvPicPr>
          <p:cNvPr id="306" name="Google Shape;306;g2c4d32da380_3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9338" y="3813250"/>
            <a:ext cx="10431476" cy="285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2" name="Google Shape;31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3"/>
          <p:cNvSpPr/>
          <p:nvPr/>
        </p:nvSpPr>
        <p:spPr>
          <a:xfrm>
            <a:off x="842737" y="488964"/>
            <a:ext cx="5554980" cy="6943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27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4400"/>
              <a:buFont typeface="Roboto"/>
              <a:buNone/>
            </a:pPr>
            <a:r>
              <a:rPr b="1" lang="en-US" sz="4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Badge rendszer</a:t>
            </a:r>
            <a:endParaRPr b="1"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3"/>
          <p:cNvSpPr/>
          <p:nvPr/>
        </p:nvSpPr>
        <p:spPr>
          <a:xfrm>
            <a:off x="842737" y="1430521"/>
            <a:ext cx="4542115" cy="3150873"/>
          </a:xfrm>
          <a:prstGeom prst="roundRect">
            <a:avLst>
              <a:gd fmla="val 2225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3"/>
          <p:cNvSpPr/>
          <p:nvPr/>
        </p:nvSpPr>
        <p:spPr>
          <a:xfrm>
            <a:off x="1072528" y="1547587"/>
            <a:ext cx="27774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187"/>
              <a:buFont typeface="Roboto"/>
              <a:buNone/>
            </a:pPr>
            <a:r>
              <a:rPr b="1" lang="en-US" sz="2187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Hogyan működik?</a:t>
            </a:r>
            <a:endParaRPr b="1" sz="2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13"/>
          <p:cNvSpPr/>
          <p:nvPr/>
        </p:nvSpPr>
        <p:spPr>
          <a:xfrm>
            <a:off x="1072528" y="2040529"/>
            <a:ext cx="4082400" cy="22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 badge rendszer alapelve egyszerű, mégis kihívást jelentő feladatokat foglal magában, melyeket teljesítve újabb kitüntetésekkel leszel jutalmazva. A céltudatos munka és a kitartás itt a kulcs a sikerhez.</a:t>
            </a:r>
            <a:endParaRPr/>
          </a:p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r>
              <a:t/>
            </a:r>
            <a:endParaRPr sz="1750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r>
              <a:t/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13"/>
          <p:cNvSpPr/>
          <p:nvPr/>
        </p:nvSpPr>
        <p:spPr>
          <a:xfrm>
            <a:off x="5614643" y="1430521"/>
            <a:ext cx="4542115" cy="3150873"/>
          </a:xfrm>
          <a:prstGeom prst="roundRect">
            <a:avLst>
              <a:gd fmla="val 2225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3"/>
          <p:cNvSpPr/>
          <p:nvPr/>
        </p:nvSpPr>
        <p:spPr>
          <a:xfrm>
            <a:off x="5844423" y="1547575"/>
            <a:ext cx="3324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187"/>
              <a:buFont typeface="Roboto"/>
              <a:buNone/>
            </a:pPr>
            <a:r>
              <a:rPr b="1" lang="en-US" sz="2187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Mit fogok látni belőle?</a:t>
            </a:r>
            <a:endParaRPr b="1" sz="2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3"/>
          <p:cNvSpPr/>
          <p:nvPr/>
        </p:nvSpPr>
        <p:spPr>
          <a:xfrm>
            <a:off x="5844425" y="2040525"/>
            <a:ext cx="4542000" cy="22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 rendszer nemcsak az újonnan elért kitüntetéseket jeleníti meg, hanem a már megszerzett összes badge-et is tárolja. Így minden egyes játékmenet előtt ellenőrizheted az aktuális állapotodat és újabb célokat tűzhetsz ki magad elé.</a:t>
            </a:r>
            <a:endParaRPr/>
          </a:p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r>
              <a:t/>
            </a:r>
            <a:endParaRPr sz="1750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preencoded.png" id="321" name="Google Shape;32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800" y="0"/>
            <a:ext cx="36576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3"/>
          <p:cNvSpPr/>
          <p:nvPr/>
        </p:nvSpPr>
        <p:spPr>
          <a:xfrm>
            <a:off x="3215343" y="4828578"/>
            <a:ext cx="4542115" cy="3150873"/>
          </a:xfrm>
          <a:prstGeom prst="roundRect">
            <a:avLst>
              <a:gd fmla="val 2225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3"/>
          <p:cNvSpPr/>
          <p:nvPr/>
        </p:nvSpPr>
        <p:spPr>
          <a:xfrm>
            <a:off x="3445124" y="4958175"/>
            <a:ext cx="34317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187"/>
              <a:buFont typeface="Roboto"/>
              <a:buNone/>
            </a:pPr>
            <a:r>
              <a:rPr b="1" lang="en-US" sz="2187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Milyen lesz egy küldetés?</a:t>
            </a:r>
            <a:endParaRPr b="1" sz="2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13"/>
          <p:cNvSpPr/>
          <p:nvPr/>
        </p:nvSpPr>
        <p:spPr>
          <a:xfrm>
            <a:off x="3445209" y="5388486"/>
            <a:ext cx="4082400" cy="22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"Teljesíts 10 játékmenetet" vagy "Gyűjts össze 100 aranyat". Az ilyen típusú feladatok teljesítése után a rendszer azonnal elismeri az eredményt és megjeleníti az újonnan szerzett kitüntetést.</a:t>
            </a:r>
            <a:endParaRPr/>
          </a:p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r>
              <a:t/>
            </a:r>
            <a:endParaRPr sz="1750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r>
              <a:t/>
            </a:r>
            <a:endParaRPr sz="1750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r>
              <a:t/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3"/>
          <p:cNvSpPr txBox="1"/>
          <p:nvPr/>
        </p:nvSpPr>
        <p:spPr>
          <a:xfrm>
            <a:off x="12693600" y="7557675"/>
            <a:ext cx="19368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BB/SL</a:t>
            </a:r>
            <a:endParaRPr b="1" sz="3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g2c4d32da380_4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g2c4d32da380_4_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g2c4d32da380_4_12"/>
          <p:cNvSpPr/>
          <p:nvPr/>
        </p:nvSpPr>
        <p:spPr>
          <a:xfrm>
            <a:off x="398100" y="571150"/>
            <a:ext cx="13834200" cy="8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Roboto"/>
              <a:buNone/>
            </a:pPr>
            <a:r>
              <a:rPr lang="en-US" sz="437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Ki </a:t>
            </a:r>
            <a:r>
              <a:rPr b="1" lang="en-US" sz="4374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melyik csapatból</a:t>
            </a:r>
            <a:r>
              <a:rPr lang="en-US" sz="437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jött és ott </a:t>
            </a:r>
            <a:r>
              <a:rPr b="1" lang="en-US" sz="4374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milyen feladatot</a:t>
            </a:r>
            <a:r>
              <a:rPr lang="en-US" sz="437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látott el</a:t>
            </a:r>
            <a:endParaRPr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" name="Google Shape;26;g2c4d32da380_4_12"/>
          <p:cNvGrpSpPr/>
          <p:nvPr/>
        </p:nvGrpSpPr>
        <p:grpSpPr>
          <a:xfrm>
            <a:off x="1067260" y="1645088"/>
            <a:ext cx="2472600" cy="646800"/>
            <a:chOff x="3443335" y="4467438"/>
            <a:chExt cx="2472600" cy="646800"/>
          </a:xfrm>
        </p:grpSpPr>
        <p:sp>
          <p:nvSpPr>
            <p:cNvPr id="27" name="Google Shape;27;g2c4d32da380_4_12"/>
            <p:cNvSpPr/>
            <p:nvPr/>
          </p:nvSpPr>
          <p:spPr>
            <a:xfrm>
              <a:off x="3443335" y="4467438"/>
              <a:ext cx="2472600" cy="646800"/>
            </a:xfrm>
            <a:prstGeom prst="roundRect">
              <a:avLst>
                <a:gd fmla="val 2967" name="adj"/>
              </a:avLst>
            </a:prstGeom>
            <a:solidFill>
              <a:srgbClr val="182567"/>
            </a:solidFill>
            <a:ln cap="flat" cmpd="sng" w="9525">
              <a:solidFill>
                <a:srgbClr val="313E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g2c4d32da380_4_12"/>
            <p:cNvSpPr/>
            <p:nvPr/>
          </p:nvSpPr>
          <p:spPr>
            <a:xfrm>
              <a:off x="3613951" y="4638054"/>
              <a:ext cx="2037900" cy="25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25062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1604"/>
                <a:buFont typeface="Roboto"/>
                <a:buNone/>
              </a:pPr>
              <a:r>
                <a:rPr lang="en-US" sz="1604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Birovits Bence</a:t>
              </a:r>
              <a:endParaRPr sz="16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" name="Google Shape;29;g2c4d32da380_4_12"/>
          <p:cNvGrpSpPr/>
          <p:nvPr/>
        </p:nvGrpSpPr>
        <p:grpSpPr>
          <a:xfrm>
            <a:off x="6078902" y="1645088"/>
            <a:ext cx="2472600" cy="646800"/>
            <a:chOff x="6078902" y="4467438"/>
            <a:chExt cx="2472600" cy="646800"/>
          </a:xfrm>
        </p:grpSpPr>
        <p:sp>
          <p:nvSpPr>
            <p:cNvPr id="30" name="Google Shape;30;g2c4d32da380_4_12"/>
            <p:cNvSpPr/>
            <p:nvPr/>
          </p:nvSpPr>
          <p:spPr>
            <a:xfrm>
              <a:off x="6078902" y="4467438"/>
              <a:ext cx="2472600" cy="646800"/>
            </a:xfrm>
            <a:prstGeom prst="roundRect">
              <a:avLst>
                <a:gd fmla="val 2967" name="adj"/>
              </a:avLst>
            </a:prstGeom>
            <a:solidFill>
              <a:srgbClr val="182567"/>
            </a:solidFill>
            <a:ln cap="flat" cmpd="sng" w="9525">
              <a:solidFill>
                <a:srgbClr val="313E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g2c4d32da380_4_12"/>
            <p:cNvSpPr/>
            <p:nvPr/>
          </p:nvSpPr>
          <p:spPr>
            <a:xfrm>
              <a:off x="6249519" y="4638054"/>
              <a:ext cx="2037900" cy="25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25062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1604"/>
                <a:buFont typeface="Roboto"/>
                <a:buNone/>
              </a:pPr>
              <a:r>
                <a:rPr lang="en-US" sz="1604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Lázár Boldizsár</a:t>
              </a:r>
              <a:endParaRPr sz="16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" name="Google Shape;32;g2c4d32da380_4_12"/>
          <p:cNvGrpSpPr/>
          <p:nvPr/>
        </p:nvGrpSpPr>
        <p:grpSpPr>
          <a:xfrm>
            <a:off x="11090545" y="1645088"/>
            <a:ext cx="2472600" cy="646800"/>
            <a:chOff x="8714470" y="4467438"/>
            <a:chExt cx="2472600" cy="646800"/>
          </a:xfrm>
        </p:grpSpPr>
        <p:sp>
          <p:nvSpPr>
            <p:cNvPr id="33" name="Google Shape;33;g2c4d32da380_4_12"/>
            <p:cNvSpPr/>
            <p:nvPr/>
          </p:nvSpPr>
          <p:spPr>
            <a:xfrm>
              <a:off x="8714470" y="4467438"/>
              <a:ext cx="2472600" cy="646800"/>
            </a:xfrm>
            <a:prstGeom prst="roundRect">
              <a:avLst>
                <a:gd fmla="val 2967" name="adj"/>
              </a:avLst>
            </a:prstGeom>
            <a:solidFill>
              <a:srgbClr val="182567"/>
            </a:solidFill>
            <a:ln cap="flat" cmpd="sng" w="9525">
              <a:solidFill>
                <a:srgbClr val="313E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g2c4d32da380_4_12"/>
            <p:cNvSpPr/>
            <p:nvPr/>
          </p:nvSpPr>
          <p:spPr>
            <a:xfrm>
              <a:off x="8885086" y="4638054"/>
              <a:ext cx="2037900" cy="25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25062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1604"/>
                <a:buFont typeface="Roboto"/>
                <a:buNone/>
              </a:pPr>
              <a:r>
                <a:rPr lang="en-US" sz="1604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Kovács Ádám</a:t>
              </a:r>
              <a:endParaRPr sz="16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" name="Google Shape;35;g2c4d32da380_4_12"/>
          <p:cNvGrpSpPr/>
          <p:nvPr/>
        </p:nvGrpSpPr>
        <p:grpSpPr>
          <a:xfrm>
            <a:off x="6078902" y="4517044"/>
            <a:ext cx="2472600" cy="646800"/>
            <a:chOff x="6078902" y="5421644"/>
            <a:chExt cx="2472600" cy="646800"/>
          </a:xfrm>
        </p:grpSpPr>
        <p:sp>
          <p:nvSpPr>
            <p:cNvPr id="36" name="Google Shape;36;g2c4d32da380_4_12"/>
            <p:cNvSpPr/>
            <p:nvPr/>
          </p:nvSpPr>
          <p:spPr>
            <a:xfrm>
              <a:off x="6078902" y="5421644"/>
              <a:ext cx="2472600" cy="646800"/>
            </a:xfrm>
            <a:prstGeom prst="roundRect">
              <a:avLst>
                <a:gd fmla="val 2912" name="adj"/>
              </a:avLst>
            </a:prstGeom>
            <a:solidFill>
              <a:srgbClr val="182567"/>
            </a:solidFill>
            <a:ln cap="flat" cmpd="sng" w="9525">
              <a:solidFill>
                <a:srgbClr val="313E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g2c4d32da380_4_12"/>
            <p:cNvSpPr/>
            <p:nvPr/>
          </p:nvSpPr>
          <p:spPr>
            <a:xfrm>
              <a:off x="6249518" y="5592261"/>
              <a:ext cx="2037900" cy="25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25062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1604"/>
                <a:buFont typeface="Roboto"/>
                <a:buNone/>
              </a:pPr>
              <a:r>
                <a:rPr lang="en-US" sz="1604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Nagy-Erdei Móric</a:t>
              </a:r>
              <a:endParaRPr sz="16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38;g2c4d32da380_4_12"/>
          <p:cNvSpPr/>
          <p:nvPr/>
        </p:nvSpPr>
        <p:spPr>
          <a:xfrm>
            <a:off x="564350" y="5485350"/>
            <a:ext cx="4923600" cy="23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685800" marR="0" rtl="0" algn="l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Char char="•"/>
            </a:pPr>
            <a:r>
              <a:rPr b="1"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Melyik csapatból: LPB</a:t>
            </a:r>
            <a:endParaRPr b="1" sz="1750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685800" marR="0" rtl="0" algn="l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Char char="•"/>
            </a:pPr>
            <a:r>
              <a:rPr b="1"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Milyen feladatot láttam el:</a:t>
            </a:r>
            <a:endParaRPr b="1" sz="1750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Csapatkapitány: PPT és különböző grafikus munkák, C# demo és alapmodell létrehozása, tervezés és ötletelés segítése</a:t>
            </a:r>
            <a:endParaRPr b="1" sz="1750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39;g2c4d32da380_4_12"/>
          <p:cNvSpPr/>
          <p:nvPr/>
        </p:nvSpPr>
        <p:spPr>
          <a:xfrm>
            <a:off x="5487950" y="5485350"/>
            <a:ext cx="4923600" cy="22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685800" marR="0" rtl="0" algn="l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Char char="•"/>
            </a:pPr>
            <a:r>
              <a:rPr b="1"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Melyik csapatból: Man O War</a:t>
            </a:r>
            <a:endParaRPr b="1" sz="1750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685800" marR="0" rtl="0" algn="l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Char char="•"/>
            </a:pPr>
            <a:r>
              <a:rPr b="1"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Milyen feladatot láttam el: játék tervének elkészítése, ötletetelés, PPT készítése</a:t>
            </a:r>
            <a:endParaRPr b="1" sz="1750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" name="Google Shape;40;g2c4d32da380_4_12"/>
          <p:cNvSpPr/>
          <p:nvPr/>
        </p:nvSpPr>
        <p:spPr>
          <a:xfrm>
            <a:off x="564350" y="2526525"/>
            <a:ext cx="4923600" cy="17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685800" marR="0" rtl="0" algn="l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Char char="•"/>
            </a:pPr>
            <a:r>
              <a:rPr b="1"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Melyik csapatból: </a:t>
            </a:r>
            <a:r>
              <a:rPr b="1"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LáBiKo</a:t>
            </a:r>
            <a:endParaRPr b="1" sz="1750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685800" marR="0" rtl="0" algn="l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Char char="•"/>
            </a:pPr>
            <a:r>
              <a:rPr b="1"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Milyen feladatot láttam el: PPT elkészítése, pálya megtervezése, fegyverek </a:t>
            </a:r>
            <a:r>
              <a:rPr b="1"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kitalálása</a:t>
            </a:r>
            <a:endParaRPr b="1" sz="1750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50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" name="Google Shape;41;g2c4d32da380_4_12"/>
          <p:cNvSpPr/>
          <p:nvPr/>
        </p:nvSpPr>
        <p:spPr>
          <a:xfrm>
            <a:off x="5487950" y="2530350"/>
            <a:ext cx="4923600" cy="17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685800" marR="0" rtl="0" algn="l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Char char="•"/>
            </a:pPr>
            <a:r>
              <a:rPr b="1"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Melyik csapatból:</a:t>
            </a:r>
            <a:endParaRPr b="1" sz="1750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685800" marR="0" rtl="0" algn="l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Char char="•"/>
            </a:pPr>
            <a:r>
              <a:rPr b="1"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Milyen feladatot láttam el:</a:t>
            </a:r>
            <a:endParaRPr b="1" sz="1750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50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" name="Google Shape;42;g2c4d32da380_4_12"/>
          <p:cNvSpPr/>
          <p:nvPr/>
        </p:nvSpPr>
        <p:spPr>
          <a:xfrm>
            <a:off x="10104900" y="2453600"/>
            <a:ext cx="4525500" cy="18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685800" marR="0" rtl="0" algn="l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Char char="•"/>
            </a:pPr>
            <a:r>
              <a:rPr b="1"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Melyik csapatból: LáBiKo</a:t>
            </a:r>
            <a:endParaRPr b="1" sz="1750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685800" marR="0" rtl="0" algn="l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Char char="•"/>
            </a:pPr>
            <a:r>
              <a:rPr b="1"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Milyen feladatot láttam el: PPT kivitelezése, harcrendszer megtervezése, tárgyak kitalálása</a:t>
            </a:r>
            <a:endParaRPr b="1" sz="1750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50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3" name="Google Shape;43;g2c4d32da380_4_12"/>
          <p:cNvGrpSpPr/>
          <p:nvPr/>
        </p:nvGrpSpPr>
        <p:grpSpPr>
          <a:xfrm>
            <a:off x="1067260" y="4468807"/>
            <a:ext cx="2591452" cy="646800"/>
            <a:chOff x="3443335" y="5421644"/>
            <a:chExt cx="2591452" cy="646800"/>
          </a:xfrm>
        </p:grpSpPr>
        <p:sp>
          <p:nvSpPr>
            <p:cNvPr id="44" name="Google Shape;44;g2c4d32da380_4_12"/>
            <p:cNvSpPr/>
            <p:nvPr/>
          </p:nvSpPr>
          <p:spPr>
            <a:xfrm>
              <a:off x="3443335" y="5421644"/>
              <a:ext cx="2472600" cy="646800"/>
            </a:xfrm>
            <a:prstGeom prst="roundRect">
              <a:avLst>
                <a:gd fmla="val 2912" name="adj"/>
              </a:avLst>
            </a:prstGeom>
            <a:solidFill>
              <a:srgbClr val="182567"/>
            </a:solidFill>
            <a:ln cap="flat" cmpd="sng" w="9525">
              <a:solidFill>
                <a:srgbClr val="313E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g2c4d32da380_4_12"/>
            <p:cNvSpPr/>
            <p:nvPr/>
          </p:nvSpPr>
          <p:spPr>
            <a:xfrm>
              <a:off x="3485987" y="5569450"/>
              <a:ext cx="2548800" cy="25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25062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1604"/>
                <a:buFont typeface="Roboto"/>
                <a:buNone/>
              </a:pPr>
              <a:r>
                <a:rPr lang="en-US" sz="1604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Szomor Levente Péter</a:t>
              </a:r>
              <a:endParaRPr sz="16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" name="Google Shape;46;g2c4d32da380_4_12"/>
          <p:cNvSpPr txBox="1"/>
          <p:nvPr/>
        </p:nvSpPr>
        <p:spPr>
          <a:xfrm>
            <a:off x="12857375" y="7535100"/>
            <a:ext cx="17730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lt1"/>
                </a:solidFill>
              </a:rPr>
              <a:t>Közös</a:t>
            </a:r>
            <a:endParaRPr b="1" sz="3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31" name="Google Shape;331;g2c4d32da380_12_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g2c4d32da380_12_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3" name="Google Shape;333;g2c4d32da380_12_18"/>
          <p:cNvSpPr txBox="1"/>
          <p:nvPr/>
        </p:nvSpPr>
        <p:spPr>
          <a:xfrm>
            <a:off x="12693600" y="7490400"/>
            <a:ext cx="19368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lt1"/>
                </a:solidFill>
              </a:rPr>
              <a:t>KÁ</a:t>
            </a:r>
            <a:endParaRPr b="1" sz="3700">
              <a:solidFill>
                <a:schemeClr val="lt1"/>
              </a:solidFill>
            </a:endParaRPr>
          </a:p>
        </p:txBody>
      </p:sp>
      <p:sp>
        <p:nvSpPr>
          <p:cNvPr id="334" name="Google Shape;334;g2c4d32da380_12_18"/>
          <p:cNvSpPr txBox="1"/>
          <p:nvPr/>
        </p:nvSpPr>
        <p:spPr>
          <a:xfrm>
            <a:off x="5852100" y="1076325"/>
            <a:ext cx="2926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lt1"/>
                </a:solidFill>
              </a:rPr>
              <a:t>Kovács Ádám</a:t>
            </a:r>
            <a:endParaRPr sz="4200">
              <a:solidFill>
                <a:schemeClr val="lt1"/>
              </a:solidFill>
            </a:endParaRPr>
          </a:p>
        </p:txBody>
      </p:sp>
      <p:sp>
        <p:nvSpPr>
          <p:cNvPr id="335" name="Google Shape;335;g2c4d32da380_12_18"/>
          <p:cNvSpPr txBox="1"/>
          <p:nvPr/>
        </p:nvSpPr>
        <p:spPr>
          <a:xfrm>
            <a:off x="3273300" y="2937525"/>
            <a:ext cx="23103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</a:rPr>
              <a:t>Harcrendszer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336" name="Google Shape;336;g2c4d32da380_12_18"/>
          <p:cNvSpPr txBox="1"/>
          <p:nvPr/>
        </p:nvSpPr>
        <p:spPr>
          <a:xfrm>
            <a:off x="9731975" y="2937525"/>
            <a:ext cx="16146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</a:rPr>
              <a:t>Tárgyak</a:t>
            </a:r>
            <a:endParaRPr sz="2700">
              <a:solidFill>
                <a:schemeClr val="lt1"/>
              </a:solidFill>
            </a:endParaRPr>
          </a:p>
        </p:txBody>
      </p:sp>
      <p:pic>
        <p:nvPicPr>
          <p:cNvPr id="337" name="Google Shape;337;g2c4d32da380_12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5950" y="4592875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2c4d32da380_12_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86775" y="4592875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44" name="Google Shape;344;g2c4d32da380_1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g2c4d32da380_1_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2c4d32da380_1_3"/>
          <p:cNvSpPr/>
          <p:nvPr/>
        </p:nvSpPr>
        <p:spPr>
          <a:xfrm>
            <a:off x="975425" y="1424038"/>
            <a:ext cx="78846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Roboto"/>
              <a:buNone/>
            </a:pPr>
            <a:r>
              <a:rPr b="1" lang="en-US" sz="437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Harcrendszer részletesebben</a:t>
            </a:r>
            <a:endParaRPr b="1"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g2c4d32da380_1_3"/>
          <p:cNvSpPr/>
          <p:nvPr/>
        </p:nvSpPr>
        <p:spPr>
          <a:xfrm>
            <a:off x="2094050" y="4145350"/>
            <a:ext cx="37365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Roboto"/>
              <a:buNone/>
            </a:pPr>
            <a:r>
              <a:t/>
            </a:r>
            <a:endParaRPr sz="2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g2c4d32da380_1_3"/>
          <p:cNvSpPr/>
          <p:nvPr/>
        </p:nvSpPr>
        <p:spPr>
          <a:xfrm>
            <a:off x="2094043" y="4860404"/>
            <a:ext cx="50061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t/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g2c4d32da380_1_3"/>
          <p:cNvSpPr/>
          <p:nvPr/>
        </p:nvSpPr>
        <p:spPr>
          <a:xfrm>
            <a:off x="7593800" y="2497325"/>
            <a:ext cx="4794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Roboto"/>
              <a:buNone/>
            </a:pPr>
            <a:r>
              <a:t/>
            </a:r>
            <a:endParaRPr sz="2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g2c4d32da380_1_3"/>
          <p:cNvSpPr/>
          <p:nvPr/>
        </p:nvSpPr>
        <p:spPr>
          <a:xfrm>
            <a:off x="7593806" y="3066693"/>
            <a:ext cx="50061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t/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g2c4d32da380_1_3"/>
          <p:cNvSpPr txBox="1"/>
          <p:nvPr/>
        </p:nvSpPr>
        <p:spPr>
          <a:xfrm>
            <a:off x="728775" y="807250"/>
            <a:ext cx="23883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1"/>
              </a:solidFill>
            </a:endParaRPr>
          </a:p>
        </p:txBody>
      </p:sp>
      <p:sp>
        <p:nvSpPr>
          <p:cNvPr id="352" name="Google Shape;352;g2c4d32da380_1_3"/>
          <p:cNvSpPr txBox="1"/>
          <p:nvPr/>
        </p:nvSpPr>
        <p:spPr>
          <a:xfrm>
            <a:off x="13641375" y="7535100"/>
            <a:ext cx="9888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lt1"/>
                </a:solidFill>
              </a:rPr>
              <a:t>KÁ</a:t>
            </a:r>
            <a:endParaRPr b="1" sz="3700">
              <a:solidFill>
                <a:schemeClr val="lt1"/>
              </a:solidFill>
            </a:endParaRPr>
          </a:p>
        </p:txBody>
      </p:sp>
      <p:sp>
        <p:nvSpPr>
          <p:cNvPr id="353" name="Google Shape;353;g2c4d32da380_1_3"/>
          <p:cNvSpPr txBox="1"/>
          <p:nvPr/>
        </p:nvSpPr>
        <p:spPr>
          <a:xfrm>
            <a:off x="1379075" y="2709875"/>
            <a:ext cx="9933900" cy="3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>
                <a:solidFill>
                  <a:schemeClr val="lt1"/>
                </a:solidFill>
              </a:rPr>
              <a:t>A játékos a játék kezdetén 3 életponttal rendelkezik.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>
                <a:solidFill>
                  <a:schemeClr val="lt1"/>
                </a:solidFill>
              </a:rPr>
              <a:t>A harcrendszer 1-től 10-ig egy számot sorsolva van hogy ki nyer az ellenfél erejétől és a tárgyaidtól függ.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>
                <a:solidFill>
                  <a:schemeClr val="lt1"/>
                </a:solidFill>
              </a:rPr>
              <a:t>Gyenge terrorista:1 életpontal rendelkezik. 1-7ig te nyersz. 8-10ig a terrorista győz és te 1 életpontot vesztesz.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>
                <a:solidFill>
                  <a:schemeClr val="lt1"/>
                </a:solidFill>
              </a:rPr>
              <a:t>Közepes terrorista:1 életponttal rendelkezik. 1-5ig te nyersz 6-10ig a terrorista győz és te 1 életpontot vesztesz.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>
                <a:solidFill>
                  <a:schemeClr val="lt1"/>
                </a:solidFill>
              </a:rPr>
              <a:t>Erős terrorista:2 életponttal rendelkezik. 1-3ig te nyersz 4-10ig a terrorista győz és te 2 életpontot vesztesz.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>
                <a:solidFill>
                  <a:schemeClr val="lt1"/>
                </a:solidFill>
              </a:rPr>
              <a:t>Főellenség:3 életponttal rendelkezik. Ha 1 te nyersz 2-10ig a terrorista győz és te 3 életpontot vesztesz.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9" name="Google Shape;35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11"/>
          <p:cNvSpPr/>
          <p:nvPr/>
        </p:nvSpPr>
        <p:spPr>
          <a:xfrm>
            <a:off x="-56040" y="-8970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11"/>
          <p:cNvSpPr/>
          <p:nvPr/>
        </p:nvSpPr>
        <p:spPr>
          <a:xfrm>
            <a:off x="3593306" y="5195054"/>
            <a:ext cx="1804194" cy="3471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62" name="Google Shape;362;p11"/>
          <p:cNvSpPr/>
          <p:nvPr/>
        </p:nvSpPr>
        <p:spPr>
          <a:xfrm>
            <a:off x="1281050" y="1225275"/>
            <a:ext cx="64287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Roboto"/>
              <a:buNone/>
            </a:pPr>
            <a:r>
              <a:rPr b="1" lang="en-US" sz="437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Tárgyak részletesebben</a:t>
            </a:r>
            <a:endParaRPr b="1"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1"/>
          <p:cNvSpPr txBox="1"/>
          <p:nvPr/>
        </p:nvSpPr>
        <p:spPr>
          <a:xfrm>
            <a:off x="13641375" y="7535100"/>
            <a:ext cx="9888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lt1"/>
                </a:solidFill>
              </a:rPr>
              <a:t>KÁ</a:t>
            </a:r>
            <a:endParaRPr b="1" sz="3700">
              <a:solidFill>
                <a:schemeClr val="lt1"/>
              </a:solidFill>
            </a:endParaRPr>
          </a:p>
        </p:txBody>
      </p:sp>
      <p:sp>
        <p:nvSpPr>
          <p:cNvPr id="364" name="Google Shape;364;p11"/>
          <p:cNvSpPr txBox="1"/>
          <p:nvPr/>
        </p:nvSpPr>
        <p:spPr>
          <a:xfrm>
            <a:off x="1632650" y="2563800"/>
            <a:ext cx="6077100" cy="17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Fegyverek: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>
                <a:solidFill>
                  <a:schemeClr val="lt1"/>
                </a:solidFill>
              </a:rPr>
              <a:t>Törött vodkásüveg: Mindenhol 1-el nő az esélyed a győzelemre.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>
                <a:solidFill>
                  <a:schemeClr val="lt1"/>
                </a:solidFill>
              </a:rPr>
              <a:t>fémcső: Mindenhol 1-el nő az esélyed a győzelemre.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>
                <a:solidFill>
                  <a:schemeClr val="lt1"/>
                </a:solidFill>
              </a:rPr>
              <a:t>Kés: Mindenhol 2-vel nő az esélyed a győzelemre.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>
                <a:solidFill>
                  <a:schemeClr val="lt1"/>
                </a:solidFill>
              </a:rPr>
              <a:t>kispisztoly: Mindenhol 3-al nő az esélyed a győzelemre.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>
                <a:solidFill>
                  <a:schemeClr val="lt1"/>
                </a:solidFill>
              </a:rPr>
              <a:t>Automata gépfegyver: Mindenhol 5-el nő az esélyed a győzelemre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5" name="Google Shape;365;p11"/>
          <p:cNvSpPr txBox="1"/>
          <p:nvPr/>
        </p:nvSpPr>
        <p:spPr>
          <a:xfrm>
            <a:off x="7635375" y="2632800"/>
            <a:ext cx="5011800" cy="17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Extrák: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>
                <a:solidFill>
                  <a:schemeClr val="lt1"/>
                </a:solidFill>
              </a:rPr>
              <a:t>lockpick: Egyből kinyitod az ajtót a következő szobára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>
                <a:solidFill>
                  <a:schemeClr val="lt1"/>
                </a:solidFill>
              </a:rPr>
              <a:t>golyóálló mellény: +1 életpontot kapsz.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>
                <a:solidFill>
                  <a:schemeClr val="lt1"/>
                </a:solidFill>
              </a:rPr>
              <a:t>golyóálló sisak: +1 életpontot kapsz.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6" name="Google Shape;366;p11"/>
          <p:cNvSpPr txBox="1"/>
          <p:nvPr/>
        </p:nvSpPr>
        <p:spPr>
          <a:xfrm>
            <a:off x="1632650" y="4359600"/>
            <a:ext cx="6312300" cy="20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Gyógyító eszközök: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>
                <a:solidFill>
                  <a:schemeClr val="lt1"/>
                </a:solidFill>
              </a:rPr>
              <a:t>kötszer: 1-el tölti az életerőd.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>
                <a:solidFill>
                  <a:schemeClr val="lt1"/>
                </a:solidFill>
              </a:rPr>
              <a:t>koktél: 1-el tölti az életerőd.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>
                <a:solidFill>
                  <a:schemeClr val="lt1"/>
                </a:solidFill>
              </a:rPr>
              <a:t>fájdalomcsillapító: 2-vel tölti az életerőd.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>
                <a:solidFill>
                  <a:schemeClr val="lt1"/>
                </a:solidFill>
              </a:rPr>
              <a:t>joint: 2-vel tölti az életerőd.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72" name="Google Shape;37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4"/>
          <p:cNvSpPr/>
          <p:nvPr/>
        </p:nvSpPr>
        <p:spPr>
          <a:xfrm>
            <a:off x="2037993" y="2469475"/>
            <a:ext cx="5554980" cy="6943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Roboto"/>
              <a:buNone/>
            </a:pPr>
            <a:r>
              <a:rPr b="1" lang="en-US" sz="437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Nagy-Erdei Móric</a:t>
            </a:r>
            <a:endParaRPr b="1"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14"/>
          <p:cNvSpPr/>
          <p:nvPr/>
        </p:nvSpPr>
        <p:spPr>
          <a:xfrm>
            <a:off x="2037993" y="3781782"/>
            <a:ext cx="499943" cy="499943"/>
          </a:xfrm>
          <a:prstGeom prst="roundRect">
            <a:avLst>
              <a:gd fmla="val 20000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14"/>
          <p:cNvSpPr/>
          <p:nvPr/>
        </p:nvSpPr>
        <p:spPr>
          <a:xfrm>
            <a:off x="2118161" y="3823488"/>
            <a:ext cx="3396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624"/>
              <a:buFont typeface="Roboto"/>
              <a:buNone/>
            </a:pPr>
            <a:r>
              <a:rPr lang="en-US" sz="2624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262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14"/>
          <p:cNvSpPr/>
          <p:nvPr/>
        </p:nvSpPr>
        <p:spPr>
          <a:xfrm>
            <a:off x="2760107" y="3858101"/>
            <a:ext cx="2647950" cy="3471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Feladat 1:</a:t>
            </a:r>
            <a:endParaRPr sz="2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14"/>
          <p:cNvSpPr/>
          <p:nvPr/>
        </p:nvSpPr>
        <p:spPr>
          <a:xfrm>
            <a:off x="2760107" y="4338518"/>
            <a:ext cx="2647950" cy="14216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Reklám és promóció készítése - Videók és plakátok tervezése.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14"/>
          <p:cNvSpPr/>
          <p:nvPr/>
        </p:nvSpPr>
        <p:spPr>
          <a:xfrm>
            <a:off x="5630228" y="3781782"/>
            <a:ext cx="499943" cy="499943"/>
          </a:xfrm>
          <a:prstGeom prst="roundRect">
            <a:avLst>
              <a:gd fmla="val 20000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4"/>
          <p:cNvSpPr/>
          <p:nvPr/>
        </p:nvSpPr>
        <p:spPr>
          <a:xfrm>
            <a:off x="5710411" y="3823492"/>
            <a:ext cx="1794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624"/>
              <a:buFont typeface="Roboto"/>
              <a:buNone/>
            </a:pPr>
            <a:r>
              <a:rPr lang="en-US" sz="2624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262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14"/>
          <p:cNvSpPr/>
          <p:nvPr/>
        </p:nvSpPr>
        <p:spPr>
          <a:xfrm>
            <a:off x="6352342" y="3858101"/>
            <a:ext cx="2647950" cy="3471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187"/>
              <a:buFont typeface="Roboto"/>
              <a:buNone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Feladat 2: </a:t>
            </a:r>
            <a:r>
              <a:rPr lang="en-US" sz="2187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2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14"/>
          <p:cNvSpPr/>
          <p:nvPr/>
        </p:nvSpPr>
        <p:spPr>
          <a:xfrm>
            <a:off x="6352350" y="4338528"/>
            <a:ext cx="2648100" cy="14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Tutorial szoba kidolgozása, segítség a kidolgozásban.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14"/>
          <p:cNvSpPr/>
          <p:nvPr/>
        </p:nvSpPr>
        <p:spPr>
          <a:xfrm>
            <a:off x="9222462" y="3781782"/>
            <a:ext cx="499943" cy="499943"/>
          </a:xfrm>
          <a:prstGeom prst="roundRect">
            <a:avLst>
              <a:gd fmla="val 20000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4"/>
          <p:cNvSpPr/>
          <p:nvPr/>
        </p:nvSpPr>
        <p:spPr>
          <a:xfrm>
            <a:off x="9302645" y="3823492"/>
            <a:ext cx="1794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624"/>
              <a:buFont typeface="Roboto"/>
              <a:buNone/>
            </a:pPr>
            <a:r>
              <a:rPr lang="en-US" sz="2624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262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14"/>
          <p:cNvSpPr/>
          <p:nvPr/>
        </p:nvSpPr>
        <p:spPr>
          <a:xfrm>
            <a:off x="9944576" y="3858101"/>
            <a:ext cx="2647950" cy="3471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187"/>
              <a:buFont typeface="Roboto"/>
              <a:buNone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Feladat 3:</a:t>
            </a:r>
            <a:r>
              <a:rPr lang="en-US" sz="2187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2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14"/>
          <p:cNvSpPr/>
          <p:nvPr/>
        </p:nvSpPr>
        <p:spPr>
          <a:xfrm>
            <a:off x="9944576" y="4338518"/>
            <a:ext cx="2647950" cy="1066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PPT összeállításában 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14"/>
          <p:cNvSpPr txBox="1"/>
          <p:nvPr/>
        </p:nvSpPr>
        <p:spPr>
          <a:xfrm>
            <a:off x="13219225" y="7535100"/>
            <a:ext cx="14112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ECECEC"/>
                </a:solidFill>
              </a:rPr>
              <a:t>N-EM</a:t>
            </a:r>
            <a:endParaRPr b="1" sz="3700">
              <a:solidFill>
                <a:srgbClr val="ECECEC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3" name="Google Shape;39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15"/>
          <p:cNvSpPr/>
          <p:nvPr/>
        </p:nvSpPr>
        <p:spPr>
          <a:xfrm>
            <a:off x="2037993" y="1158716"/>
            <a:ext cx="10554414" cy="13887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Roboto"/>
              <a:buNone/>
            </a:pPr>
            <a:r>
              <a:rPr b="1" lang="en-US" sz="437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játéktér a mátrix pályával, falakkal, tárgyakkal és ellenségekkel</a:t>
            </a:r>
            <a:endParaRPr b="1"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15"/>
          <p:cNvSpPr/>
          <p:nvPr/>
        </p:nvSpPr>
        <p:spPr>
          <a:xfrm>
            <a:off x="2037993" y="3102888"/>
            <a:ext cx="2777490" cy="3471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Roboto"/>
              <a:buNone/>
            </a:pPr>
            <a:r>
              <a:rPr lang="en-US" sz="218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Játékmenet:</a:t>
            </a:r>
            <a:endParaRPr sz="2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5"/>
          <p:cNvSpPr/>
          <p:nvPr/>
        </p:nvSpPr>
        <p:spPr>
          <a:xfrm>
            <a:off x="2037993" y="3672245"/>
            <a:ext cx="5006221" cy="319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 játékos végigmegy a pályán, megküzd az őrökkel és terroristákkal. Minden szint végén ajtón kell kilépnie. Minél több szintet teljesít, annál nehezebb lesz a küldetés és az ellenfelek erősebbek lesznek. Az utolsó szinten a játékosnak ki kell szabadítania a túszokat a szobából, majd meg kell küzdenie a terroristák vezetőjével. Végül el kell vinnie a túszokat a kijárathoz, miközben még néhány őrrel is meg kell küzdenie.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15"/>
          <p:cNvSpPr/>
          <p:nvPr/>
        </p:nvSpPr>
        <p:spPr>
          <a:xfrm>
            <a:off x="7593806" y="3102888"/>
            <a:ext cx="2777490" cy="3471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Roboto"/>
              <a:buNone/>
            </a:pPr>
            <a:r>
              <a:t/>
            </a:r>
            <a:endParaRPr sz="2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5"/>
          <p:cNvSpPr/>
          <p:nvPr/>
        </p:nvSpPr>
        <p:spPr>
          <a:xfrm>
            <a:off x="7593800" y="3672273"/>
            <a:ext cx="5006100" cy="22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t/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15"/>
          <p:cNvSpPr txBox="1"/>
          <p:nvPr/>
        </p:nvSpPr>
        <p:spPr>
          <a:xfrm>
            <a:off x="13219225" y="7535100"/>
            <a:ext cx="14112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ECECEC"/>
                </a:solidFill>
              </a:rPr>
              <a:t>N-EM</a:t>
            </a:r>
            <a:endParaRPr b="1" sz="3700">
              <a:solidFill>
                <a:srgbClr val="ECECEC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06" name="Google Shape;406;g2c4d32da380_9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g2c4d32da380_9_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2c4d32da380_9_6"/>
          <p:cNvSpPr/>
          <p:nvPr/>
        </p:nvSpPr>
        <p:spPr>
          <a:xfrm>
            <a:off x="8742850" y="3244475"/>
            <a:ext cx="4808400" cy="23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Roboto"/>
              <a:buChar char="●"/>
            </a:pPr>
            <a:r>
              <a:rPr b="1" lang="en-US" sz="2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Teljes pálya nem látható</a:t>
            </a:r>
            <a:endParaRPr b="1" sz="2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7350" lvl="0" marL="45720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Roboto"/>
              <a:buChar char="●"/>
            </a:pPr>
            <a:r>
              <a:rPr b="1" lang="en-US" sz="2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Csak az adott szoba látható</a:t>
            </a:r>
            <a:endParaRPr b="1" sz="2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9" name="Google Shape;409;g2c4d32da380_9_6"/>
          <p:cNvSpPr txBox="1"/>
          <p:nvPr/>
        </p:nvSpPr>
        <p:spPr>
          <a:xfrm>
            <a:off x="13219225" y="7535100"/>
            <a:ext cx="14112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ECECEC"/>
                </a:solidFill>
              </a:rPr>
              <a:t>N-EM</a:t>
            </a:r>
            <a:endParaRPr b="1" sz="3700">
              <a:solidFill>
                <a:srgbClr val="ECECEC"/>
              </a:solidFill>
            </a:endParaRPr>
          </a:p>
        </p:txBody>
      </p:sp>
      <p:pic>
        <p:nvPicPr>
          <p:cNvPr id="410" name="Google Shape;410;g2c4d32da380_9_6"/>
          <p:cNvPicPr preferRelativeResize="0"/>
          <p:nvPr/>
        </p:nvPicPr>
        <p:blipFill rotWithShape="1">
          <a:blip r:embed="rId4">
            <a:alphaModFix/>
          </a:blip>
          <a:srcRect b="-2891" l="0" r="0" t="0"/>
          <a:stretch/>
        </p:blipFill>
        <p:spPr>
          <a:xfrm>
            <a:off x="1165600" y="2604821"/>
            <a:ext cx="6337700" cy="34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g2c4d32da380_9_6"/>
          <p:cNvSpPr/>
          <p:nvPr/>
        </p:nvSpPr>
        <p:spPr>
          <a:xfrm>
            <a:off x="1488918" y="832066"/>
            <a:ext cx="10554300" cy="13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Roboto"/>
              <a:buNone/>
            </a:pPr>
            <a:r>
              <a:rPr b="1" lang="en-US" sz="437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Pályaszerkezet</a:t>
            </a:r>
            <a:endParaRPr b="1"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17" name="Google Shape;417;g2c4d32da380_9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g2c4d32da380_9_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2c4d32da380_9_23"/>
          <p:cNvSpPr/>
          <p:nvPr/>
        </p:nvSpPr>
        <p:spPr>
          <a:xfrm>
            <a:off x="8742850" y="3244475"/>
            <a:ext cx="4808400" cy="23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Roboto"/>
              <a:buChar char="●"/>
            </a:pPr>
            <a:r>
              <a:rPr b="1" lang="en-US" sz="2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Teljes pálya nem látható</a:t>
            </a:r>
            <a:endParaRPr b="1" sz="2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7350" lvl="0" marL="45720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Roboto"/>
              <a:buChar char="●"/>
            </a:pPr>
            <a:r>
              <a:rPr b="1" lang="en-US" sz="2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Csak az adott szoba látható</a:t>
            </a:r>
            <a:endParaRPr b="1" sz="2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0" name="Google Shape;420;g2c4d32da380_9_23"/>
          <p:cNvSpPr txBox="1"/>
          <p:nvPr/>
        </p:nvSpPr>
        <p:spPr>
          <a:xfrm>
            <a:off x="13219225" y="7535100"/>
            <a:ext cx="14112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ECECEC"/>
                </a:solidFill>
              </a:rPr>
              <a:t>N-EM</a:t>
            </a:r>
            <a:endParaRPr b="1" sz="3700">
              <a:solidFill>
                <a:srgbClr val="ECECEC"/>
              </a:solidFill>
            </a:endParaRPr>
          </a:p>
        </p:txBody>
      </p:sp>
      <p:sp>
        <p:nvSpPr>
          <p:cNvPr id="421" name="Google Shape;421;g2c4d32da380_9_23"/>
          <p:cNvSpPr/>
          <p:nvPr/>
        </p:nvSpPr>
        <p:spPr>
          <a:xfrm>
            <a:off x="1488918" y="832066"/>
            <a:ext cx="10554300" cy="13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Roboto"/>
              <a:buNone/>
            </a:pPr>
            <a:r>
              <a:rPr b="1" lang="en-US" sz="437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Pályaszerkezet</a:t>
            </a:r>
            <a:endParaRPr b="1"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2" name="Google Shape;422;g2c4d32da380_9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525" y="2220775"/>
            <a:ext cx="7924800" cy="44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28" name="Google Shape;42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16"/>
          <p:cNvSpPr/>
          <p:nvPr/>
        </p:nvSpPr>
        <p:spPr>
          <a:xfrm>
            <a:off x="0" y="-3462"/>
            <a:ext cx="14630400" cy="82365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16"/>
          <p:cNvSpPr/>
          <p:nvPr/>
        </p:nvSpPr>
        <p:spPr>
          <a:xfrm>
            <a:off x="4573200" y="3104425"/>
            <a:ext cx="54840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9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9"/>
              <a:buFont typeface="Roboto"/>
              <a:buNone/>
            </a:pPr>
            <a:r>
              <a:rPr b="1" lang="en-US" sz="3209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KÖSZÖNJÜK A FIGYELMET!</a:t>
            </a:r>
            <a:endParaRPr b="1" sz="3209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1" name="Google Shape;431;p16"/>
          <p:cNvGrpSpPr/>
          <p:nvPr/>
        </p:nvGrpSpPr>
        <p:grpSpPr>
          <a:xfrm>
            <a:off x="3443335" y="4612188"/>
            <a:ext cx="2472600" cy="646800"/>
            <a:chOff x="3443335" y="4467438"/>
            <a:chExt cx="2472600" cy="646800"/>
          </a:xfrm>
        </p:grpSpPr>
        <p:sp>
          <p:nvSpPr>
            <p:cNvPr id="432" name="Google Shape;432;p16"/>
            <p:cNvSpPr/>
            <p:nvPr/>
          </p:nvSpPr>
          <p:spPr>
            <a:xfrm>
              <a:off x="3443335" y="4467438"/>
              <a:ext cx="2472600" cy="646800"/>
            </a:xfrm>
            <a:prstGeom prst="roundRect">
              <a:avLst>
                <a:gd fmla="val 2967" name="adj"/>
              </a:avLst>
            </a:prstGeom>
            <a:solidFill>
              <a:srgbClr val="182567"/>
            </a:solidFill>
            <a:ln cap="flat" cmpd="sng" w="9525">
              <a:solidFill>
                <a:srgbClr val="313E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6"/>
            <p:cNvSpPr/>
            <p:nvPr/>
          </p:nvSpPr>
          <p:spPr>
            <a:xfrm>
              <a:off x="3613951" y="4638054"/>
              <a:ext cx="2037900" cy="25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25062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1604"/>
                <a:buFont typeface="Roboto"/>
                <a:buNone/>
              </a:pPr>
              <a:r>
                <a:rPr lang="en-US" sz="1604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Birovits Bence</a:t>
              </a:r>
              <a:endParaRPr sz="16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4" name="Google Shape;434;p16"/>
          <p:cNvGrpSpPr/>
          <p:nvPr/>
        </p:nvGrpSpPr>
        <p:grpSpPr>
          <a:xfrm>
            <a:off x="6078902" y="4612188"/>
            <a:ext cx="2472600" cy="646800"/>
            <a:chOff x="6078902" y="4467438"/>
            <a:chExt cx="2472600" cy="646800"/>
          </a:xfrm>
        </p:grpSpPr>
        <p:sp>
          <p:nvSpPr>
            <p:cNvPr id="435" name="Google Shape;435;p16"/>
            <p:cNvSpPr/>
            <p:nvPr/>
          </p:nvSpPr>
          <p:spPr>
            <a:xfrm>
              <a:off x="6078902" y="4467438"/>
              <a:ext cx="2472600" cy="646800"/>
            </a:xfrm>
            <a:prstGeom prst="roundRect">
              <a:avLst>
                <a:gd fmla="val 2967" name="adj"/>
              </a:avLst>
            </a:prstGeom>
            <a:solidFill>
              <a:srgbClr val="182567"/>
            </a:solidFill>
            <a:ln cap="flat" cmpd="sng" w="9525">
              <a:solidFill>
                <a:srgbClr val="313E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6"/>
            <p:cNvSpPr/>
            <p:nvPr/>
          </p:nvSpPr>
          <p:spPr>
            <a:xfrm>
              <a:off x="6249519" y="4638054"/>
              <a:ext cx="2037900" cy="25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25062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1604"/>
                <a:buFont typeface="Roboto"/>
                <a:buNone/>
              </a:pPr>
              <a:r>
                <a:rPr lang="en-US" sz="1604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Lázár Boldizsár</a:t>
              </a:r>
              <a:endParaRPr sz="16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7" name="Google Shape;437;p16"/>
          <p:cNvGrpSpPr/>
          <p:nvPr/>
        </p:nvGrpSpPr>
        <p:grpSpPr>
          <a:xfrm>
            <a:off x="8714470" y="4612188"/>
            <a:ext cx="2472600" cy="646800"/>
            <a:chOff x="8714470" y="4467438"/>
            <a:chExt cx="2472600" cy="646800"/>
          </a:xfrm>
        </p:grpSpPr>
        <p:sp>
          <p:nvSpPr>
            <p:cNvPr id="438" name="Google Shape;438;p16"/>
            <p:cNvSpPr/>
            <p:nvPr/>
          </p:nvSpPr>
          <p:spPr>
            <a:xfrm>
              <a:off x="8714470" y="4467438"/>
              <a:ext cx="2472600" cy="646800"/>
            </a:xfrm>
            <a:prstGeom prst="roundRect">
              <a:avLst>
                <a:gd fmla="val 2967" name="adj"/>
              </a:avLst>
            </a:prstGeom>
            <a:solidFill>
              <a:srgbClr val="182567"/>
            </a:solidFill>
            <a:ln cap="flat" cmpd="sng" w="9525">
              <a:solidFill>
                <a:srgbClr val="313E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6"/>
            <p:cNvSpPr/>
            <p:nvPr/>
          </p:nvSpPr>
          <p:spPr>
            <a:xfrm>
              <a:off x="8885086" y="4638054"/>
              <a:ext cx="2037900" cy="25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25062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1604"/>
                <a:buFont typeface="Roboto"/>
                <a:buNone/>
              </a:pPr>
              <a:r>
                <a:rPr lang="en-US" sz="1604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Kovács Ádám</a:t>
              </a:r>
              <a:endParaRPr sz="16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0" name="Google Shape;440;p16"/>
          <p:cNvGrpSpPr/>
          <p:nvPr/>
        </p:nvGrpSpPr>
        <p:grpSpPr>
          <a:xfrm>
            <a:off x="3443335" y="5566394"/>
            <a:ext cx="2591452" cy="646800"/>
            <a:chOff x="3443335" y="5421644"/>
            <a:chExt cx="2591452" cy="646800"/>
          </a:xfrm>
        </p:grpSpPr>
        <p:sp>
          <p:nvSpPr>
            <p:cNvPr id="441" name="Google Shape;441;p16"/>
            <p:cNvSpPr/>
            <p:nvPr/>
          </p:nvSpPr>
          <p:spPr>
            <a:xfrm>
              <a:off x="3443335" y="5421644"/>
              <a:ext cx="2472600" cy="646800"/>
            </a:xfrm>
            <a:prstGeom prst="roundRect">
              <a:avLst>
                <a:gd fmla="val 2912" name="adj"/>
              </a:avLst>
            </a:prstGeom>
            <a:solidFill>
              <a:srgbClr val="182567"/>
            </a:solidFill>
            <a:ln cap="flat" cmpd="sng" w="9525">
              <a:solidFill>
                <a:srgbClr val="313E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16"/>
            <p:cNvSpPr/>
            <p:nvPr/>
          </p:nvSpPr>
          <p:spPr>
            <a:xfrm>
              <a:off x="3485987" y="5569450"/>
              <a:ext cx="2548800" cy="25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25062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1604"/>
                <a:buFont typeface="Roboto"/>
                <a:buNone/>
              </a:pPr>
              <a:r>
                <a:rPr lang="en-US" sz="1604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Szomor Levente Péter</a:t>
              </a:r>
              <a:endParaRPr sz="16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3" name="Google Shape;443;p16"/>
          <p:cNvGrpSpPr/>
          <p:nvPr/>
        </p:nvGrpSpPr>
        <p:grpSpPr>
          <a:xfrm>
            <a:off x="6078902" y="5566394"/>
            <a:ext cx="2472600" cy="646800"/>
            <a:chOff x="6078902" y="5421644"/>
            <a:chExt cx="2472600" cy="646800"/>
          </a:xfrm>
        </p:grpSpPr>
        <p:sp>
          <p:nvSpPr>
            <p:cNvPr id="444" name="Google Shape;444;p16"/>
            <p:cNvSpPr/>
            <p:nvPr/>
          </p:nvSpPr>
          <p:spPr>
            <a:xfrm>
              <a:off x="6078902" y="5421644"/>
              <a:ext cx="2472600" cy="646800"/>
            </a:xfrm>
            <a:prstGeom prst="roundRect">
              <a:avLst>
                <a:gd fmla="val 2912" name="adj"/>
              </a:avLst>
            </a:prstGeom>
            <a:solidFill>
              <a:srgbClr val="182567"/>
            </a:solidFill>
            <a:ln cap="flat" cmpd="sng" w="9525">
              <a:solidFill>
                <a:srgbClr val="313E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6"/>
            <p:cNvSpPr/>
            <p:nvPr/>
          </p:nvSpPr>
          <p:spPr>
            <a:xfrm>
              <a:off x="6249518" y="5592261"/>
              <a:ext cx="2037900" cy="25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25062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1604"/>
                <a:buFont typeface="Roboto"/>
                <a:buNone/>
              </a:pPr>
              <a:r>
                <a:rPr lang="en-US" sz="1604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Nagy-Erdei Móric</a:t>
              </a:r>
              <a:endParaRPr sz="16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g2c4d32da380_4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g2c4d32da380_4_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g2c4d32da380_4_0"/>
          <p:cNvSpPr/>
          <p:nvPr/>
        </p:nvSpPr>
        <p:spPr>
          <a:xfrm>
            <a:off x="4537643" y="546997"/>
            <a:ext cx="55551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Roboto"/>
              <a:buNone/>
            </a:pPr>
            <a:r>
              <a:rPr b="1" lang="en-US" sz="4374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Ki miről fog beszélni</a:t>
            </a:r>
            <a:endParaRPr b="1" sz="4374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" name="Google Shape;55;g2c4d32da380_4_0"/>
          <p:cNvGrpSpPr/>
          <p:nvPr/>
        </p:nvGrpSpPr>
        <p:grpSpPr>
          <a:xfrm>
            <a:off x="1067260" y="1645088"/>
            <a:ext cx="2472600" cy="646800"/>
            <a:chOff x="3443335" y="4467438"/>
            <a:chExt cx="2472600" cy="646800"/>
          </a:xfrm>
        </p:grpSpPr>
        <p:sp>
          <p:nvSpPr>
            <p:cNvPr id="56" name="Google Shape;56;g2c4d32da380_4_0"/>
            <p:cNvSpPr/>
            <p:nvPr/>
          </p:nvSpPr>
          <p:spPr>
            <a:xfrm>
              <a:off x="3443335" y="4467438"/>
              <a:ext cx="2472600" cy="646800"/>
            </a:xfrm>
            <a:prstGeom prst="roundRect">
              <a:avLst>
                <a:gd fmla="val 2967" name="adj"/>
              </a:avLst>
            </a:prstGeom>
            <a:solidFill>
              <a:srgbClr val="182567"/>
            </a:solidFill>
            <a:ln cap="flat" cmpd="sng" w="9525">
              <a:solidFill>
                <a:srgbClr val="313E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g2c4d32da380_4_0"/>
            <p:cNvSpPr/>
            <p:nvPr/>
          </p:nvSpPr>
          <p:spPr>
            <a:xfrm>
              <a:off x="3613951" y="4638054"/>
              <a:ext cx="2037900" cy="25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25062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1604"/>
                <a:buFont typeface="Roboto"/>
                <a:buNone/>
              </a:pPr>
              <a:r>
                <a:rPr lang="en-US" sz="1604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Birovits Bence</a:t>
              </a:r>
              <a:endParaRPr sz="16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" name="Google Shape;58;g2c4d32da380_4_0"/>
          <p:cNvGrpSpPr/>
          <p:nvPr/>
        </p:nvGrpSpPr>
        <p:grpSpPr>
          <a:xfrm>
            <a:off x="6078902" y="1645088"/>
            <a:ext cx="2472600" cy="646800"/>
            <a:chOff x="6078902" y="4467438"/>
            <a:chExt cx="2472600" cy="646800"/>
          </a:xfrm>
        </p:grpSpPr>
        <p:sp>
          <p:nvSpPr>
            <p:cNvPr id="59" name="Google Shape;59;g2c4d32da380_4_0"/>
            <p:cNvSpPr/>
            <p:nvPr/>
          </p:nvSpPr>
          <p:spPr>
            <a:xfrm>
              <a:off x="6078902" y="4467438"/>
              <a:ext cx="2472600" cy="646800"/>
            </a:xfrm>
            <a:prstGeom prst="roundRect">
              <a:avLst>
                <a:gd fmla="val 2967" name="adj"/>
              </a:avLst>
            </a:prstGeom>
            <a:solidFill>
              <a:srgbClr val="182567"/>
            </a:solidFill>
            <a:ln cap="flat" cmpd="sng" w="9525">
              <a:solidFill>
                <a:srgbClr val="313E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g2c4d32da380_4_0"/>
            <p:cNvSpPr/>
            <p:nvPr/>
          </p:nvSpPr>
          <p:spPr>
            <a:xfrm>
              <a:off x="6249519" y="4638054"/>
              <a:ext cx="2037900" cy="25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25062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1604"/>
                <a:buFont typeface="Roboto"/>
                <a:buNone/>
              </a:pPr>
              <a:r>
                <a:rPr lang="en-US" sz="1604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Lázár Boldizsár</a:t>
              </a:r>
              <a:endParaRPr sz="16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" name="Google Shape;61;g2c4d32da380_4_0"/>
          <p:cNvGrpSpPr/>
          <p:nvPr/>
        </p:nvGrpSpPr>
        <p:grpSpPr>
          <a:xfrm>
            <a:off x="11090545" y="1645088"/>
            <a:ext cx="2472600" cy="646800"/>
            <a:chOff x="8714470" y="4467438"/>
            <a:chExt cx="2472600" cy="646800"/>
          </a:xfrm>
        </p:grpSpPr>
        <p:sp>
          <p:nvSpPr>
            <p:cNvPr id="62" name="Google Shape;62;g2c4d32da380_4_0"/>
            <p:cNvSpPr/>
            <p:nvPr/>
          </p:nvSpPr>
          <p:spPr>
            <a:xfrm>
              <a:off x="8714470" y="4467438"/>
              <a:ext cx="2472600" cy="646800"/>
            </a:xfrm>
            <a:prstGeom prst="roundRect">
              <a:avLst>
                <a:gd fmla="val 2967" name="adj"/>
              </a:avLst>
            </a:prstGeom>
            <a:solidFill>
              <a:srgbClr val="182567"/>
            </a:solidFill>
            <a:ln cap="flat" cmpd="sng" w="9525">
              <a:solidFill>
                <a:srgbClr val="313E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g2c4d32da380_4_0"/>
            <p:cNvSpPr/>
            <p:nvPr/>
          </p:nvSpPr>
          <p:spPr>
            <a:xfrm>
              <a:off x="8885086" y="4638054"/>
              <a:ext cx="2037900" cy="25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25062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1604"/>
                <a:buFont typeface="Roboto"/>
                <a:buNone/>
              </a:pPr>
              <a:r>
                <a:rPr lang="en-US" sz="1604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Kovács Ádám</a:t>
              </a:r>
              <a:endParaRPr sz="16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" name="Google Shape;64;g2c4d32da380_4_0"/>
          <p:cNvGrpSpPr/>
          <p:nvPr/>
        </p:nvGrpSpPr>
        <p:grpSpPr>
          <a:xfrm>
            <a:off x="6078902" y="4517044"/>
            <a:ext cx="2472600" cy="646800"/>
            <a:chOff x="6078902" y="5421644"/>
            <a:chExt cx="2472600" cy="646800"/>
          </a:xfrm>
        </p:grpSpPr>
        <p:sp>
          <p:nvSpPr>
            <p:cNvPr id="65" name="Google Shape;65;g2c4d32da380_4_0"/>
            <p:cNvSpPr/>
            <p:nvPr/>
          </p:nvSpPr>
          <p:spPr>
            <a:xfrm>
              <a:off x="6078902" y="5421644"/>
              <a:ext cx="2472600" cy="646800"/>
            </a:xfrm>
            <a:prstGeom prst="roundRect">
              <a:avLst>
                <a:gd fmla="val 2912" name="adj"/>
              </a:avLst>
            </a:prstGeom>
            <a:solidFill>
              <a:srgbClr val="182567"/>
            </a:solidFill>
            <a:ln cap="flat" cmpd="sng" w="9525">
              <a:solidFill>
                <a:srgbClr val="313E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g2c4d32da380_4_0"/>
            <p:cNvSpPr/>
            <p:nvPr/>
          </p:nvSpPr>
          <p:spPr>
            <a:xfrm>
              <a:off x="6249518" y="5592261"/>
              <a:ext cx="2037900" cy="25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25062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1604"/>
                <a:buFont typeface="Roboto"/>
                <a:buNone/>
              </a:pPr>
              <a:r>
                <a:rPr lang="en-US" sz="1604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Nagy-Erdei Móric</a:t>
              </a:r>
              <a:endParaRPr sz="16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" name="Google Shape;67;g2c4d32da380_4_0"/>
          <p:cNvSpPr/>
          <p:nvPr/>
        </p:nvSpPr>
        <p:spPr>
          <a:xfrm>
            <a:off x="564350" y="5485350"/>
            <a:ext cx="4923600" cy="14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685800" marR="0" rtl="0" algn="l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Char char="•"/>
            </a:pPr>
            <a:r>
              <a:rPr b="1"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Tutorial szoba</a:t>
            </a:r>
            <a:endParaRPr b="1" sz="1750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685800" marR="0" rtl="0" algn="l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Char char="•"/>
            </a:pPr>
            <a:r>
              <a:rPr b="1"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DEMO szoba</a:t>
            </a:r>
            <a:endParaRPr b="1" sz="1750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685800" marR="0" rtl="0" algn="l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Char char="•"/>
            </a:pPr>
            <a:r>
              <a:rPr b="1"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Badge rendszer</a:t>
            </a:r>
            <a:endParaRPr b="1" sz="1750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68;g2c4d32da380_4_0"/>
          <p:cNvSpPr/>
          <p:nvPr/>
        </p:nvSpPr>
        <p:spPr>
          <a:xfrm>
            <a:off x="5487950" y="5485350"/>
            <a:ext cx="4923600" cy="22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9725" lvl="0" marL="457200" marR="0" rtl="0" algn="l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Char char="●"/>
            </a:pPr>
            <a:r>
              <a:rPr b="1"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Játékmenet</a:t>
            </a:r>
            <a:endParaRPr b="1" sz="1750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9725" lvl="0" marL="457200" marR="0" rtl="0" algn="l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Char char="●"/>
            </a:pPr>
            <a:r>
              <a:rPr b="1"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Pályaszerkezetek</a:t>
            </a:r>
            <a:endParaRPr b="1" sz="1750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50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" name="Google Shape;69;g2c4d32da380_4_0"/>
          <p:cNvSpPr/>
          <p:nvPr/>
        </p:nvSpPr>
        <p:spPr>
          <a:xfrm>
            <a:off x="564350" y="2526525"/>
            <a:ext cx="4923600" cy="17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685800" marR="0" rtl="0" algn="l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Char char="•"/>
            </a:pPr>
            <a:r>
              <a:rPr b="1"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Térkép / Mozgás</a:t>
            </a:r>
            <a:endParaRPr b="1" sz="1750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685800" marR="0" rtl="0" algn="l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Char char="•"/>
            </a:pPr>
            <a:r>
              <a:rPr b="1"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Pontrendszer / ranglista</a:t>
            </a:r>
            <a:endParaRPr b="1" sz="1750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685800" marR="0" rtl="0" algn="l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Char char="•"/>
            </a:pPr>
            <a:r>
              <a:rPr b="1"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Badge rendszer</a:t>
            </a:r>
            <a:endParaRPr b="1" sz="1750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g2c4d32da380_4_0"/>
          <p:cNvSpPr/>
          <p:nvPr/>
        </p:nvSpPr>
        <p:spPr>
          <a:xfrm>
            <a:off x="5487950" y="2530350"/>
            <a:ext cx="4923600" cy="17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9725" lvl="1" marL="914400" rtl="0" algn="l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Char char="•"/>
            </a:pPr>
            <a:r>
              <a:rPr b="1"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Térkép / Mozgás</a:t>
            </a:r>
            <a:endParaRPr b="1" sz="1750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9725" lvl="1" marL="914400" rtl="0" algn="l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Char char="•"/>
            </a:pPr>
            <a:r>
              <a:rPr b="1"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Github / Google Drive beállítása</a:t>
            </a:r>
            <a:endParaRPr b="1" sz="1750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9725" lvl="1" marL="914400" rtl="0" algn="l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Char char="•"/>
            </a:pPr>
            <a:r>
              <a:rPr b="1"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Trello munkatér létrehozása</a:t>
            </a:r>
            <a:endParaRPr b="1" sz="1750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50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" name="Google Shape;71;g2c4d32da380_4_0"/>
          <p:cNvSpPr/>
          <p:nvPr/>
        </p:nvSpPr>
        <p:spPr>
          <a:xfrm>
            <a:off x="10064100" y="2530350"/>
            <a:ext cx="4525500" cy="18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685800" marR="0" rtl="0" algn="l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Char char="•"/>
            </a:pPr>
            <a:r>
              <a:rPr b="1"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Harcrendszer kitalálása</a:t>
            </a:r>
            <a:endParaRPr b="1" sz="1750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685800" marR="0" rtl="0" algn="l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Char char="•"/>
            </a:pPr>
            <a:r>
              <a:rPr b="1"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Tárgyak kidolgozása</a:t>
            </a:r>
            <a:endParaRPr b="1" sz="1750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50">
              <a:solidFill>
                <a:srgbClr val="CFD0D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2" name="Google Shape;72;g2c4d32da380_4_0"/>
          <p:cNvGrpSpPr/>
          <p:nvPr/>
        </p:nvGrpSpPr>
        <p:grpSpPr>
          <a:xfrm>
            <a:off x="1067260" y="4468807"/>
            <a:ext cx="2591452" cy="646800"/>
            <a:chOff x="3443335" y="5421644"/>
            <a:chExt cx="2591452" cy="646800"/>
          </a:xfrm>
        </p:grpSpPr>
        <p:sp>
          <p:nvSpPr>
            <p:cNvPr id="73" name="Google Shape;73;g2c4d32da380_4_0"/>
            <p:cNvSpPr/>
            <p:nvPr/>
          </p:nvSpPr>
          <p:spPr>
            <a:xfrm>
              <a:off x="3443335" y="5421644"/>
              <a:ext cx="2472600" cy="646800"/>
            </a:xfrm>
            <a:prstGeom prst="roundRect">
              <a:avLst>
                <a:gd fmla="val 2912" name="adj"/>
              </a:avLst>
            </a:prstGeom>
            <a:solidFill>
              <a:srgbClr val="182567"/>
            </a:solidFill>
            <a:ln cap="flat" cmpd="sng" w="9525">
              <a:solidFill>
                <a:srgbClr val="313E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g2c4d32da380_4_0"/>
            <p:cNvSpPr/>
            <p:nvPr/>
          </p:nvSpPr>
          <p:spPr>
            <a:xfrm>
              <a:off x="3485987" y="5569450"/>
              <a:ext cx="2548800" cy="25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25062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1604"/>
                <a:buFont typeface="Roboto"/>
                <a:buNone/>
              </a:pPr>
              <a:r>
                <a:rPr lang="en-US" sz="1604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Szomor Levente Péter</a:t>
              </a:r>
              <a:endParaRPr sz="16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" name="Google Shape;75;g2c4d32da380_4_0"/>
          <p:cNvSpPr txBox="1"/>
          <p:nvPr/>
        </p:nvSpPr>
        <p:spPr>
          <a:xfrm>
            <a:off x="12857375" y="7535100"/>
            <a:ext cx="17730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lt1"/>
                </a:solidFill>
              </a:rPr>
              <a:t>Közös</a:t>
            </a:r>
            <a:endParaRPr b="1" sz="3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1" name="Google Shape;8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3" name="Google Shape;8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800" y="0"/>
            <a:ext cx="36576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2"/>
          <p:cNvSpPr/>
          <p:nvPr/>
        </p:nvSpPr>
        <p:spPr>
          <a:xfrm>
            <a:off x="833200" y="1353975"/>
            <a:ext cx="58932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Roboto"/>
              <a:buNone/>
            </a:pPr>
            <a:r>
              <a:rPr b="1" lang="en-US" sz="437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Szomor Levente Péter</a:t>
            </a:r>
            <a:endParaRPr b="1"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2"/>
          <p:cNvSpPr/>
          <p:nvPr/>
        </p:nvSpPr>
        <p:spPr>
          <a:xfrm>
            <a:off x="833200" y="2381600"/>
            <a:ext cx="4638600" cy="3257100"/>
          </a:xfrm>
          <a:prstGeom prst="roundRect">
            <a:avLst>
              <a:gd fmla="val 2225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2"/>
          <p:cNvSpPr/>
          <p:nvPr/>
        </p:nvSpPr>
        <p:spPr>
          <a:xfrm>
            <a:off x="948100" y="2611400"/>
            <a:ext cx="4638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3916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400"/>
              <a:buFont typeface="Roboto"/>
              <a:buNone/>
            </a:pPr>
            <a:r>
              <a:rPr b="1" lang="en-US" sz="240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Egy kis ízelítő a munkáim közül</a:t>
            </a:r>
            <a:r>
              <a:rPr b="1" lang="en-US" sz="2187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1" sz="2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2"/>
          <p:cNvSpPr/>
          <p:nvPr/>
        </p:nvSpPr>
        <p:spPr>
          <a:xfrm>
            <a:off x="948094" y="3091815"/>
            <a:ext cx="4082534" cy="23437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Elkészítettem a tutorial szobát, részt veszek a BADGE rendszer kiépítésében és véglegesítem a kezdő projektet.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Mindezek mellett segítem a grafikus munkákat. Részt veszek a PPT-k és különböző bemutatók elkészítésében. Word és különböző leírások elkészítését is segítem.</a:t>
            </a:r>
            <a:endParaRPr/>
          </a:p>
        </p:txBody>
      </p:sp>
      <p:sp>
        <p:nvSpPr>
          <p:cNvPr id="88" name="Google Shape;88;p12"/>
          <p:cNvSpPr/>
          <p:nvPr/>
        </p:nvSpPr>
        <p:spPr>
          <a:xfrm>
            <a:off x="5879027" y="2381607"/>
            <a:ext cx="4542115" cy="4171593"/>
          </a:xfrm>
          <a:prstGeom prst="roundRect">
            <a:avLst>
              <a:gd fmla="val 2225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2"/>
          <p:cNvSpPr/>
          <p:nvPr/>
        </p:nvSpPr>
        <p:spPr>
          <a:xfrm>
            <a:off x="5993922" y="2611398"/>
            <a:ext cx="4312324" cy="3471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391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</a:pPr>
            <a:r>
              <a:rPr b="1"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Eddigi tevékenységeim</a:t>
            </a:r>
            <a:r>
              <a:rPr b="1" lang="en-US" sz="2187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1" sz="2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2"/>
          <p:cNvSpPr/>
          <p:nvPr/>
        </p:nvSpPr>
        <p:spPr>
          <a:xfrm>
            <a:off x="5993922" y="3091815"/>
            <a:ext cx="4082534" cy="31057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Tutorial szoba elkészítése és manuálisan változtatható pályaméret, ami később fixálva lett.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Badge rendszer kitalálása és megvalósítása.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Kezdő projekt segítése és véglegesítése.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PPT - k és Word leírásokban segédkezés.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2"/>
          <p:cNvSpPr txBox="1"/>
          <p:nvPr/>
        </p:nvSpPr>
        <p:spPr>
          <a:xfrm>
            <a:off x="13810075" y="7535100"/>
            <a:ext cx="8202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SL</a:t>
            </a:r>
            <a:endParaRPr b="1" sz="3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7" name="Google Shape;97;g2c4d32da380_4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2c4d32da380_4_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2c4d32da380_4_24"/>
          <p:cNvSpPr/>
          <p:nvPr/>
        </p:nvSpPr>
        <p:spPr>
          <a:xfrm>
            <a:off x="614775" y="534950"/>
            <a:ext cx="74181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Roboto"/>
              <a:buNone/>
            </a:pPr>
            <a:r>
              <a:rPr b="1" lang="en-US" sz="437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Kommunikációs csatornáink</a:t>
            </a:r>
            <a:endParaRPr b="1"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" name="Google Shape;100;g2c4d32da380_4_24"/>
          <p:cNvGrpSpPr/>
          <p:nvPr/>
        </p:nvGrpSpPr>
        <p:grpSpPr>
          <a:xfrm>
            <a:off x="1214981" y="2247663"/>
            <a:ext cx="3729350" cy="2793425"/>
            <a:chOff x="6907906" y="3284963"/>
            <a:chExt cx="3729350" cy="2793425"/>
          </a:xfrm>
        </p:grpSpPr>
        <p:sp>
          <p:nvSpPr>
            <p:cNvPr id="101" name="Google Shape;101;g2c4d32da380_4_24"/>
            <p:cNvSpPr/>
            <p:nvPr/>
          </p:nvSpPr>
          <p:spPr>
            <a:xfrm>
              <a:off x="8096125" y="4072575"/>
              <a:ext cx="1352875" cy="1218175"/>
            </a:xfrm>
            <a:prstGeom prst="flowChart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2" name="Google Shape;102;g2c4d32da380_4_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07906" y="3284963"/>
              <a:ext cx="3729350" cy="27934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3" name="Google Shape;103;g2c4d32da380_4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3525" y="2462174"/>
            <a:ext cx="4203351" cy="236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2c4d32da380_4_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86075" y="2595499"/>
            <a:ext cx="3729352" cy="2097752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g2c4d32da380_4_24"/>
          <p:cNvSpPr/>
          <p:nvPr/>
        </p:nvSpPr>
        <p:spPr>
          <a:xfrm>
            <a:off x="1795050" y="5041075"/>
            <a:ext cx="3599700" cy="16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750"/>
              <a:buFont typeface="Roboto"/>
              <a:buChar char="•"/>
            </a:pPr>
            <a:r>
              <a:rPr lang="en-US" sz="1750">
                <a:solidFill>
                  <a:srgbClr val="ECECEC"/>
                </a:solidFill>
                <a:latin typeface="Calibri"/>
                <a:ea typeface="Calibri"/>
                <a:cs typeface="Calibri"/>
                <a:sym typeface="Calibri"/>
              </a:rPr>
              <a:t>Főbb kommunikáció</a:t>
            </a:r>
            <a:endParaRPr sz="1750">
              <a:solidFill>
                <a:srgbClr val="ECECE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750"/>
              <a:buFont typeface="Calibri"/>
              <a:buChar char="•"/>
            </a:pPr>
            <a:r>
              <a:rPr lang="en-US" sz="1750">
                <a:solidFill>
                  <a:srgbClr val="ECECEC"/>
                </a:solidFill>
                <a:latin typeface="Calibri"/>
                <a:ea typeface="Calibri"/>
                <a:cs typeface="Calibri"/>
                <a:sym typeface="Calibri"/>
              </a:rPr>
              <a:t>Bejelentések</a:t>
            </a:r>
            <a:endParaRPr sz="1750">
              <a:solidFill>
                <a:srgbClr val="ECECE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750"/>
              <a:buFont typeface="Calibri"/>
              <a:buChar char="•"/>
            </a:pPr>
            <a:r>
              <a:rPr lang="en-US" sz="1750">
                <a:solidFill>
                  <a:srgbClr val="ECECEC"/>
                </a:solidFill>
                <a:latin typeface="Calibri"/>
                <a:ea typeface="Calibri"/>
                <a:cs typeface="Calibri"/>
                <a:sym typeface="Calibri"/>
              </a:rPr>
              <a:t>Figyelmeztetések</a:t>
            </a:r>
            <a:endParaRPr sz="1750">
              <a:solidFill>
                <a:srgbClr val="ECECE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g2c4d32da380_4_24"/>
          <p:cNvSpPr/>
          <p:nvPr/>
        </p:nvSpPr>
        <p:spPr>
          <a:xfrm>
            <a:off x="6170800" y="5041075"/>
            <a:ext cx="3599700" cy="16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750"/>
              <a:buFont typeface="Roboto"/>
              <a:buChar char="•"/>
            </a:pPr>
            <a:r>
              <a:rPr lang="en-US" sz="1750">
                <a:solidFill>
                  <a:srgbClr val="ECECEC"/>
                </a:solidFill>
                <a:latin typeface="Calibri"/>
                <a:ea typeface="Calibri"/>
                <a:cs typeface="Calibri"/>
                <a:sym typeface="Calibri"/>
              </a:rPr>
              <a:t>Előrehaladások</a:t>
            </a:r>
            <a:endParaRPr sz="1750">
              <a:solidFill>
                <a:srgbClr val="ECECE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750"/>
              <a:buFont typeface="Calibri"/>
              <a:buChar char="•"/>
            </a:pPr>
            <a:r>
              <a:rPr lang="en-US" sz="1750">
                <a:solidFill>
                  <a:srgbClr val="ECECEC"/>
                </a:solidFill>
                <a:latin typeface="Calibri"/>
                <a:ea typeface="Calibri"/>
                <a:cs typeface="Calibri"/>
                <a:sym typeface="Calibri"/>
              </a:rPr>
              <a:t>Határidők</a:t>
            </a:r>
            <a:endParaRPr sz="1750">
              <a:solidFill>
                <a:srgbClr val="ECECE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750"/>
              <a:buFont typeface="Calibri"/>
              <a:buChar char="•"/>
            </a:pPr>
            <a:r>
              <a:rPr lang="en-US" sz="1750">
                <a:solidFill>
                  <a:srgbClr val="ECECEC"/>
                </a:solidFill>
                <a:latin typeface="Calibri"/>
                <a:ea typeface="Calibri"/>
                <a:cs typeface="Calibri"/>
                <a:sym typeface="Calibri"/>
              </a:rPr>
              <a:t>Megjegyzések</a:t>
            </a:r>
            <a:endParaRPr sz="1750">
              <a:solidFill>
                <a:srgbClr val="ECECE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g2c4d32da380_4_24"/>
          <p:cNvSpPr/>
          <p:nvPr/>
        </p:nvSpPr>
        <p:spPr>
          <a:xfrm>
            <a:off x="10546550" y="5041075"/>
            <a:ext cx="3599700" cy="16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750"/>
              <a:buFont typeface="Roboto"/>
              <a:buChar char="•"/>
            </a:pPr>
            <a:r>
              <a:rPr lang="en-US" sz="1750">
                <a:solidFill>
                  <a:srgbClr val="ECECEC"/>
                </a:solidFill>
                <a:latin typeface="Calibri"/>
                <a:ea typeface="Calibri"/>
                <a:cs typeface="Calibri"/>
                <a:sym typeface="Calibri"/>
              </a:rPr>
              <a:t>Figyelmeztetések</a:t>
            </a:r>
            <a:endParaRPr sz="1750">
              <a:solidFill>
                <a:srgbClr val="ECECE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750"/>
              <a:buFont typeface="Calibri"/>
              <a:buChar char="•"/>
            </a:pPr>
            <a:r>
              <a:rPr lang="en-US" sz="1750">
                <a:solidFill>
                  <a:srgbClr val="ECECEC"/>
                </a:solidFill>
                <a:latin typeface="Calibri"/>
                <a:ea typeface="Calibri"/>
                <a:cs typeface="Calibri"/>
                <a:sym typeface="Calibri"/>
              </a:rPr>
              <a:t>Időpont megbeszélés</a:t>
            </a:r>
            <a:endParaRPr sz="1750">
              <a:solidFill>
                <a:srgbClr val="ECECE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750"/>
              <a:buFont typeface="Calibri"/>
              <a:buChar char="•"/>
            </a:pPr>
            <a:r>
              <a:rPr lang="en-US" sz="1750">
                <a:solidFill>
                  <a:srgbClr val="ECECEC"/>
                </a:solidFill>
                <a:latin typeface="Calibri"/>
                <a:ea typeface="Calibri"/>
                <a:cs typeface="Calibri"/>
                <a:sym typeface="Calibri"/>
              </a:rPr>
              <a:t>Ötletelés</a:t>
            </a:r>
            <a:endParaRPr sz="1750">
              <a:solidFill>
                <a:srgbClr val="ECECE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g2c4d32da380_4_24"/>
          <p:cNvSpPr txBox="1"/>
          <p:nvPr/>
        </p:nvSpPr>
        <p:spPr>
          <a:xfrm>
            <a:off x="13810075" y="7535100"/>
            <a:ext cx="8202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lt1"/>
                </a:solidFill>
              </a:rPr>
              <a:t>SL</a:t>
            </a:r>
            <a:endParaRPr b="1" sz="3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4" name="Google Shape;114;g2c4d32da380_4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c4d32da380_4_3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2c4d32da380_4_36"/>
          <p:cNvSpPr/>
          <p:nvPr/>
        </p:nvSpPr>
        <p:spPr>
          <a:xfrm>
            <a:off x="6476925" y="534950"/>
            <a:ext cx="76830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Roboto"/>
              <a:buNone/>
            </a:pPr>
            <a:r>
              <a:rPr b="1" lang="en-US" sz="437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Driverek, amiket használtunk</a:t>
            </a:r>
            <a:endParaRPr b="1"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" name="Google Shape;117;g2c4d32da380_4_36"/>
          <p:cNvGrpSpPr/>
          <p:nvPr/>
        </p:nvGrpSpPr>
        <p:grpSpPr>
          <a:xfrm>
            <a:off x="769313" y="2625703"/>
            <a:ext cx="13091787" cy="2978197"/>
            <a:chOff x="769300" y="2328828"/>
            <a:chExt cx="13091787" cy="2978197"/>
          </a:xfrm>
        </p:grpSpPr>
        <p:pic>
          <p:nvPicPr>
            <p:cNvPr id="118" name="Google Shape;118;g2c4d32da380_4_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9300" y="2489034"/>
              <a:ext cx="1710800" cy="15375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g2c4d32da380_4_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045512" y="2402400"/>
              <a:ext cx="1710800" cy="1710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g2c4d32da380_4_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321700" y="2402425"/>
              <a:ext cx="1710800" cy="171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g2c4d32da380_4_3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597912" y="2428801"/>
              <a:ext cx="1710800" cy="1710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g2c4d32da380_4_3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874098" y="2432616"/>
              <a:ext cx="1710800" cy="170319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3" name="Google Shape;123;g2c4d32da380_4_36"/>
            <p:cNvGrpSpPr/>
            <p:nvPr/>
          </p:nvGrpSpPr>
          <p:grpSpPr>
            <a:xfrm>
              <a:off x="12150312" y="2328828"/>
              <a:ext cx="1710775" cy="1858008"/>
              <a:chOff x="9888213" y="4272788"/>
              <a:chExt cx="2932925" cy="2932925"/>
            </a:xfrm>
          </p:grpSpPr>
          <p:sp>
            <p:nvSpPr>
              <p:cNvPr id="124" name="Google Shape;124;g2c4d32da380_4_36"/>
              <p:cNvSpPr/>
              <p:nvPr/>
            </p:nvSpPr>
            <p:spPr>
              <a:xfrm>
                <a:off x="10047100" y="4340200"/>
                <a:ext cx="2725800" cy="27981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25" name="Google Shape;125;g2c4d32da380_4_36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9888213" y="4272788"/>
                <a:ext cx="2932925" cy="29329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26" name="Google Shape;126;g2c4d32da380_4_36"/>
            <p:cNvSpPr/>
            <p:nvPr/>
          </p:nvSpPr>
          <p:spPr>
            <a:xfrm>
              <a:off x="877550" y="4474225"/>
              <a:ext cx="1494300" cy="8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7994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50">
                  <a:solidFill>
                    <a:srgbClr val="ECECEC"/>
                  </a:solidFill>
                  <a:latin typeface="Calibri"/>
                  <a:ea typeface="Calibri"/>
                  <a:cs typeface="Calibri"/>
                  <a:sym typeface="Calibri"/>
                </a:rPr>
                <a:t>Drive</a:t>
              </a:r>
              <a:endParaRPr b="1" sz="3250">
                <a:solidFill>
                  <a:srgbClr val="ECECE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g2c4d32da380_4_36"/>
            <p:cNvSpPr/>
            <p:nvPr/>
          </p:nvSpPr>
          <p:spPr>
            <a:xfrm>
              <a:off x="3153750" y="4474225"/>
              <a:ext cx="1494300" cy="8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7994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50">
                  <a:solidFill>
                    <a:srgbClr val="ECECEC"/>
                  </a:solidFill>
                  <a:latin typeface="Calibri"/>
                  <a:ea typeface="Calibri"/>
                  <a:cs typeface="Calibri"/>
                  <a:sym typeface="Calibri"/>
                </a:rPr>
                <a:t>Docs</a:t>
              </a:r>
              <a:endParaRPr b="1" sz="3250">
                <a:solidFill>
                  <a:srgbClr val="ECECE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g2c4d32da380_4_36"/>
            <p:cNvSpPr/>
            <p:nvPr/>
          </p:nvSpPr>
          <p:spPr>
            <a:xfrm>
              <a:off x="5429950" y="4474225"/>
              <a:ext cx="1494300" cy="8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7994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50">
                  <a:solidFill>
                    <a:srgbClr val="ECECEC"/>
                  </a:solidFill>
                  <a:latin typeface="Calibri"/>
                  <a:ea typeface="Calibri"/>
                  <a:cs typeface="Calibri"/>
                  <a:sym typeface="Calibri"/>
                </a:rPr>
                <a:t>Sheets</a:t>
              </a:r>
              <a:endParaRPr b="1" sz="3250">
                <a:solidFill>
                  <a:srgbClr val="ECECE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g2c4d32da380_4_36"/>
            <p:cNvSpPr/>
            <p:nvPr/>
          </p:nvSpPr>
          <p:spPr>
            <a:xfrm>
              <a:off x="7706150" y="4474225"/>
              <a:ext cx="1494300" cy="8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7994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50">
                  <a:solidFill>
                    <a:srgbClr val="ECECEC"/>
                  </a:solidFill>
                  <a:latin typeface="Calibri"/>
                  <a:ea typeface="Calibri"/>
                  <a:cs typeface="Calibri"/>
                  <a:sym typeface="Calibri"/>
                </a:rPr>
                <a:t>Slides</a:t>
              </a:r>
              <a:endParaRPr b="1" sz="3250">
                <a:solidFill>
                  <a:srgbClr val="ECECE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g2c4d32da380_4_36"/>
            <p:cNvSpPr/>
            <p:nvPr/>
          </p:nvSpPr>
          <p:spPr>
            <a:xfrm>
              <a:off x="9982350" y="4474225"/>
              <a:ext cx="1494300" cy="8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7994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50">
                  <a:solidFill>
                    <a:srgbClr val="ECECEC"/>
                  </a:solidFill>
                  <a:latin typeface="Calibri"/>
                  <a:ea typeface="Calibri"/>
                  <a:cs typeface="Calibri"/>
                  <a:sym typeface="Calibri"/>
                </a:rPr>
                <a:t>VS</a:t>
              </a:r>
              <a:endParaRPr b="1" sz="3250">
                <a:solidFill>
                  <a:srgbClr val="ECECE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g2c4d32da380_4_36"/>
            <p:cNvSpPr/>
            <p:nvPr/>
          </p:nvSpPr>
          <p:spPr>
            <a:xfrm>
              <a:off x="12258550" y="4474225"/>
              <a:ext cx="1494300" cy="8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7994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50">
                  <a:solidFill>
                    <a:srgbClr val="ECECEC"/>
                  </a:solidFill>
                  <a:latin typeface="Calibri"/>
                  <a:ea typeface="Calibri"/>
                  <a:cs typeface="Calibri"/>
                  <a:sym typeface="Calibri"/>
                </a:rPr>
                <a:t>GitHub</a:t>
              </a:r>
              <a:endParaRPr b="1" sz="3250">
                <a:solidFill>
                  <a:srgbClr val="ECECE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g2c4d32da380_4_36"/>
          <p:cNvSpPr txBox="1"/>
          <p:nvPr/>
        </p:nvSpPr>
        <p:spPr>
          <a:xfrm>
            <a:off x="13810075" y="7535100"/>
            <a:ext cx="8202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lt1"/>
                </a:solidFill>
              </a:rPr>
              <a:t>SL</a:t>
            </a:r>
            <a:endParaRPr b="1" sz="3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8" name="Google Shape;13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8"/>
          <p:cNvSpPr/>
          <p:nvPr/>
        </p:nvSpPr>
        <p:spPr>
          <a:xfrm>
            <a:off x="926593" y="351788"/>
            <a:ext cx="55551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Roboto"/>
              <a:buNone/>
            </a:pPr>
            <a:r>
              <a:rPr b="1" lang="en-US" sz="437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Birovits Bence</a:t>
            </a:r>
            <a:endParaRPr b="1"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8"/>
          <p:cNvSpPr txBox="1"/>
          <p:nvPr/>
        </p:nvSpPr>
        <p:spPr>
          <a:xfrm>
            <a:off x="13641375" y="7535100"/>
            <a:ext cx="9888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lt1"/>
                </a:solidFill>
              </a:rPr>
              <a:t>BB</a:t>
            </a:r>
            <a:endParaRPr b="1" sz="3700">
              <a:solidFill>
                <a:schemeClr val="lt1"/>
              </a:solidFill>
            </a:endParaRPr>
          </a:p>
        </p:txBody>
      </p:sp>
      <p:sp>
        <p:nvSpPr>
          <p:cNvPr id="142" name="Google Shape;142;p8"/>
          <p:cNvSpPr txBox="1"/>
          <p:nvPr/>
        </p:nvSpPr>
        <p:spPr>
          <a:xfrm>
            <a:off x="4774800" y="1749200"/>
            <a:ext cx="50808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lt1"/>
              </a:solidFill>
            </a:endParaRPr>
          </a:p>
        </p:txBody>
      </p:sp>
      <p:sp>
        <p:nvSpPr>
          <p:cNvPr id="143" name="Google Shape;143;p8"/>
          <p:cNvSpPr txBox="1"/>
          <p:nvPr/>
        </p:nvSpPr>
        <p:spPr>
          <a:xfrm>
            <a:off x="1337600" y="1590450"/>
            <a:ext cx="10650900" cy="20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Az eddigi feladataim között volt a projektterv összeállítása, a térkép és a mozgásnak a kitalálása és a dokumentáció létrehozása és a történet kitalálása.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144" name="Google Shape;144;p8"/>
          <p:cNvSpPr txBox="1"/>
          <p:nvPr/>
        </p:nvSpPr>
        <p:spPr>
          <a:xfrm>
            <a:off x="1337600" y="3535375"/>
            <a:ext cx="5848200" cy="26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AutoNum type="arabicPeriod"/>
            </a:pPr>
            <a:r>
              <a:rPr lang="en-US" sz="2500">
                <a:solidFill>
                  <a:schemeClr val="lt1"/>
                </a:solidFill>
              </a:rPr>
              <a:t>Projektterv </a:t>
            </a:r>
            <a:r>
              <a:rPr lang="en-US" sz="2500">
                <a:solidFill>
                  <a:schemeClr val="lt1"/>
                </a:solidFill>
              </a:rPr>
              <a:t>összeállítása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AutoNum type="arabicPeriod"/>
            </a:pPr>
            <a:r>
              <a:rPr lang="en-US" sz="2500">
                <a:solidFill>
                  <a:schemeClr val="lt1"/>
                </a:solidFill>
              </a:rPr>
              <a:t>Térkép / Mozgás kitalálása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AutoNum type="arabicPeriod"/>
            </a:pPr>
            <a:r>
              <a:rPr lang="en-US" sz="2500">
                <a:solidFill>
                  <a:schemeClr val="lt1"/>
                </a:solidFill>
              </a:rPr>
              <a:t>Dokumentáció létrehozása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AutoNum type="arabicPeriod"/>
            </a:pPr>
            <a:r>
              <a:rPr lang="en-US" sz="2500">
                <a:solidFill>
                  <a:schemeClr val="lt1"/>
                </a:solidFill>
              </a:rPr>
              <a:t>Történet </a:t>
            </a:r>
            <a:r>
              <a:rPr lang="en-US" sz="2500">
                <a:solidFill>
                  <a:schemeClr val="lt1"/>
                </a:solidFill>
              </a:rPr>
              <a:t>kitalálása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145" name="Google Shape;145;p8"/>
          <p:cNvSpPr txBox="1"/>
          <p:nvPr/>
        </p:nvSpPr>
        <p:spPr>
          <a:xfrm>
            <a:off x="1337600" y="6344400"/>
            <a:ext cx="89043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 vetítés következő részein fogok beszélni a </a:t>
            </a:r>
            <a:r>
              <a:rPr lang="en-US" sz="25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projektünk</a:t>
            </a:r>
            <a:r>
              <a:rPr lang="en-US" sz="25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történetéről, illetve a mostani </a:t>
            </a:r>
            <a:r>
              <a:rPr lang="en-US" sz="25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feladataimról</a:t>
            </a:r>
            <a:r>
              <a:rPr lang="en-US" sz="25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1" name="Google Shape;15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3" name="Google Shape;15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"/>
          <p:cNvSpPr/>
          <p:nvPr/>
        </p:nvSpPr>
        <p:spPr>
          <a:xfrm>
            <a:off x="6319600" y="2693202"/>
            <a:ext cx="7477500" cy="3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Bulizni mentél a barátaiddal, és épp jól szórakoztatok, amikor váratlanul megtámadták a szórakozóhelyet. Mindenkit túszul ejtettek, téged pedig egy szobába hurcoltak. Egy terrorista őriz, de hirtelen el kell mennie segíteni társainak, mert lázadtak a túszok. Mindössze két perced van arra, hogy eldöntsd, hogyan szabadulsz ki. Amint ebből a szobából kiszabadulsz, már a terroristák üldöznek a következő szinten. A játék végén, ha jól választottál végig, meg kell küzdened a túszejtők vezetőjével. Ha sikerül legyőznöd, végre szabad lehetsz.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/>
          <p:nvPr/>
        </p:nvSpPr>
        <p:spPr>
          <a:xfrm>
            <a:off x="6281499" y="1673899"/>
            <a:ext cx="5554980" cy="6943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Roboto"/>
              <a:buNone/>
            </a:pPr>
            <a:r>
              <a:rPr b="1" lang="en-US" sz="437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Történet:</a:t>
            </a:r>
            <a:endParaRPr b="1"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"/>
          <p:cNvSpPr txBox="1"/>
          <p:nvPr/>
        </p:nvSpPr>
        <p:spPr>
          <a:xfrm>
            <a:off x="13532100" y="7535100"/>
            <a:ext cx="10983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lt1"/>
                </a:solidFill>
              </a:rPr>
              <a:t>B</a:t>
            </a:r>
            <a:r>
              <a:rPr b="1" lang="en-US" sz="3700">
                <a:solidFill>
                  <a:schemeClr val="lt1"/>
                </a:solidFill>
              </a:rPr>
              <a:t>B</a:t>
            </a:r>
            <a:endParaRPr b="1" sz="3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2" name="Google Shape;16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6"/>
          <p:cNvSpPr/>
          <p:nvPr/>
        </p:nvSpPr>
        <p:spPr>
          <a:xfrm>
            <a:off x="2096926" y="734199"/>
            <a:ext cx="54939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26"/>
              <a:buFont typeface="Roboto"/>
              <a:buNone/>
            </a:pPr>
            <a:r>
              <a:rPr b="1" lang="en-US" sz="432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Lázár Boldizsár</a:t>
            </a:r>
            <a:endParaRPr b="1" sz="432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6"/>
          <p:cNvSpPr/>
          <p:nvPr/>
        </p:nvSpPr>
        <p:spPr>
          <a:xfrm>
            <a:off x="1150476" y="1972348"/>
            <a:ext cx="49512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15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29"/>
              <a:buFont typeface="Roboto"/>
              <a:buNone/>
            </a:pPr>
            <a:r>
              <a:rPr b="1" lang="en-US" sz="1729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Az e</a:t>
            </a:r>
            <a:r>
              <a:rPr b="1" lang="en-US" sz="1729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ddigi munkáim röviden:</a:t>
            </a:r>
            <a:endParaRPr sz="172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6"/>
          <p:cNvSpPr/>
          <p:nvPr/>
        </p:nvSpPr>
        <p:spPr>
          <a:xfrm>
            <a:off x="2447449" y="2680988"/>
            <a:ext cx="45996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80161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29"/>
              <a:buFont typeface="Roboto"/>
              <a:buChar char="•"/>
            </a:pPr>
            <a:r>
              <a:rPr lang="en-US" sz="1729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Trello munkatér létrehozása</a:t>
            </a:r>
            <a:endParaRPr sz="172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6"/>
          <p:cNvSpPr/>
          <p:nvPr/>
        </p:nvSpPr>
        <p:spPr>
          <a:xfrm>
            <a:off x="2447449" y="3076407"/>
            <a:ext cx="45996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80161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29"/>
              <a:buFont typeface="Roboto"/>
              <a:buChar char="•"/>
            </a:pPr>
            <a:r>
              <a:rPr lang="en-US" sz="1729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GitHub és Google Drive beállítása</a:t>
            </a:r>
            <a:endParaRPr sz="172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6"/>
          <p:cNvSpPr/>
          <p:nvPr/>
        </p:nvSpPr>
        <p:spPr>
          <a:xfrm>
            <a:off x="2447449" y="3471801"/>
            <a:ext cx="45996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80161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29"/>
              <a:buFont typeface="Roboto"/>
              <a:buChar char="•"/>
            </a:pPr>
            <a:r>
              <a:rPr lang="en-US" sz="1729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Dokumentáció készítése</a:t>
            </a:r>
            <a:endParaRPr sz="172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6"/>
          <p:cNvSpPr/>
          <p:nvPr/>
        </p:nvSpPr>
        <p:spPr>
          <a:xfrm>
            <a:off x="2447449" y="3917094"/>
            <a:ext cx="45996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80161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29"/>
              <a:buFont typeface="Roboto"/>
              <a:buChar char="•"/>
            </a:pPr>
            <a:r>
              <a:rPr lang="en-US" sz="1729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Projektbemutató előkészítése</a:t>
            </a:r>
            <a:endParaRPr sz="172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6"/>
          <p:cNvSpPr/>
          <p:nvPr/>
        </p:nvSpPr>
        <p:spPr>
          <a:xfrm>
            <a:off x="2447449" y="4361095"/>
            <a:ext cx="45996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80161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29"/>
              <a:buFont typeface="Roboto"/>
              <a:buChar char="•"/>
            </a:pPr>
            <a:r>
              <a:rPr lang="en-US" sz="1729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Térkép-Mozgás programozása</a:t>
            </a:r>
            <a:endParaRPr sz="172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71" name="Google Shape;17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90830" y="1867972"/>
            <a:ext cx="4951214" cy="4951214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6"/>
          <p:cNvSpPr txBox="1"/>
          <p:nvPr/>
        </p:nvSpPr>
        <p:spPr>
          <a:xfrm>
            <a:off x="13810075" y="7535100"/>
            <a:ext cx="8202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lt1"/>
                </a:solidFill>
              </a:rPr>
              <a:t>L</a:t>
            </a:r>
            <a:r>
              <a:rPr b="1" lang="en-US" sz="3700">
                <a:solidFill>
                  <a:schemeClr val="lt1"/>
                </a:solidFill>
              </a:rPr>
              <a:t>B</a:t>
            </a:r>
            <a:endParaRPr b="1" sz="3700">
              <a:solidFill>
                <a:schemeClr val="lt1"/>
              </a:solidFill>
            </a:endParaRPr>
          </a:p>
        </p:txBody>
      </p:sp>
      <p:sp>
        <p:nvSpPr>
          <p:cNvPr id="173" name="Google Shape;173;p6"/>
          <p:cNvSpPr/>
          <p:nvPr/>
        </p:nvSpPr>
        <p:spPr>
          <a:xfrm>
            <a:off x="1150475" y="5645806"/>
            <a:ext cx="49512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15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29"/>
              <a:buFont typeface="Roboto"/>
              <a:buNone/>
            </a:pPr>
            <a:r>
              <a:rPr b="1" lang="en-US" sz="1729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 vetítésben majd részletezem a munkáim menetét, de most ismertetném a játékunk szereplőit, folyamatát és tárgyait.</a:t>
            </a:r>
            <a:endParaRPr sz="172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-té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2024-03-07T10:40:59Z</dcterms:created>
  <dc:creator>PptxGenJS</dc:creator>
</cp:coreProperties>
</file>